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3"/>
  </p:notesMasterIdLst>
  <p:sldIdLst>
    <p:sldId id="286" r:id="rId2"/>
    <p:sldId id="267" r:id="rId3"/>
    <p:sldId id="275" r:id="rId4"/>
    <p:sldId id="276" r:id="rId5"/>
    <p:sldId id="277" r:id="rId6"/>
    <p:sldId id="278" r:id="rId7"/>
    <p:sldId id="279" r:id="rId8"/>
    <p:sldId id="292" r:id="rId9"/>
    <p:sldId id="291" r:id="rId10"/>
    <p:sldId id="293" r:id="rId11"/>
    <p:sldId id="290" r:id="rId1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 autoAdjust="0"/>
    <p:restoredTop sz="94676" autoAdjust="0"/>
  </p:normalViewPr>
  <p:slideViewPr>
    <p:cSldViewPr>
      <p:cViewPr varScale="1">
        <p:scale>
          <a:sx n="92" d="100"/>
          <a:sy n="92" d="100"/>
        </p:scale>
        <p:origin x="-133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57C99482-DB81-4C07-824D-270082949AA3}" type="datetimeFigureOut">
              <a:rPr lang="en-US"/>
              <a:pPr>
                <a:defRPr/>
              </a:pPr>
              <a:t>5/2/2012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75B71119-AEE5-49DB-8EB4-144C5586C3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220030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CC72949D-2D64-4EE3-9EE1-89E29A2C4592}" type="slidenum">
              <a:rPr lang="en-US" smtClean="0">
                <a:latin typeface="Calibri" pitchFamily="34" charset="0"/>
              </a:rPr>
              <a:pPr eaLnBrk="1" hangingPunct="1"/>
              <a:t>1</a:t>
            </a:fld>
            <a:endParaRPr lang="en-US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246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6246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07D21A6D-EAAA-4B92-8632-3D8015D7206E}" type="slidenum">
              <a:rPr lang="en-US" smtClean="0">
                <a:latin typeface="Calibri" pitchFamily="34" charset="0"/>
              </a:rPr>
              <a:pPr eaLnBrk="1" hangingPunct="1"/>
              <a:t>10</a:t>
            </a:fld>
            <a:endParaRPr lang="en-US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4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614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67C2AE4A-5ACC-41D2-9222-F9A3F6AD4732}" type="slidenum">
              <a:rPr lang="en-US" smtClean="0">
                <a:latin typeface="Calibri" pitchFamily="34" charset="0"/>
              </a:rPr>
              <a:pPr eaLnBrk="1" hangingPunct="1"/>
              <a:t>11</a:t>
            </a:fld>
            <a:endParaRPr lang="en-US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63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563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094FD0D9-2626-4C23-A02D-C9CCDC175242}" type="slidenum">
              <a:rPr lang="en-US" smtClean="0">
                <a:latin typeface="Calibri" pitchFamily="34" charset="0"/>
              </a:rPr>
              <a:pPr eaLnBrk="1" hangingPunct="1"/>
              <a:t>2</a:t>
            </a:fld>
            <a:endParaRPr lang="en-US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734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573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76A97851-984E-47CA-8E61-EF60FFAA08C4}" type="slidenum">
              <a:rPr lang="en-US" smtClean="0">
                <a:latin typeface="Calibri" pitchFamily="34" charset="0"/>
              </a:rPr>
              <a:pPr eaLnBrk="1" hangingPunct="1"/>
              <a:t>3</a:t>
            </a:fld>
            <a:endParaRPr lang="en-US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83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583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2C04DF23-3B46-4323-B14D-FB80C03989AF}" type="slidenum">
              <a:rPr lang="en-US" smtClean="0">
                <a:latin typeface="Calibri" pitchFamily="34" charset="0"/>
              </a:rPr>
              <a:pPr eaLnBrk="1" hangingPunct="1"/>
              <a:t>4</a:t>
            </a:fld>
            <a:endParaRPr lang="en-US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939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593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D70972D5-F334-45BD-9F85-E779444D1B9F}" type="slidenum">
              <a:rPr lang="en-US" smtClean="0">
                <a:latin typeface="Calibri" pitchFamily="34" charset="0"/>
              </a:rPr>
              <a:pPr eaLnBrk="1" hangingPunct="1"/>
              <a:t>5</a:t>
            </a:fld>
            <a:endParaRPr lang="en-US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041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6042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8AE2F325-408C-4AD5-A36F-72BD375E217A}" type="slidenum">
              <a:rPr lang="en-US" smtClean="0">
                <a:latin typeface="Calibri" pitchFamily="34" charset="0"/>
              </a:rPr>
              <a:pPr eaLnBrk="1" hangingPunct="1"/>
              <a:t>6</a:t>
            </a:fld>
            <a:endParaRPr lang="en-US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4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614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67C2AE4A-5ACC-41D2-9222-F9A3F6AD4732}" type="slidenum">
              <a:rPr lang="en-US" smtClean="0">
                <a:latin typeface="Calibri" pitchFamily="34" charset="0"/>
              </a:rPr>
              <a:pPr eaLnBrk="1" hangingPunct="1"/>
              <a:t>7</a:t>
            </a:fld>
            <a:endParaRPr lang="en-US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246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6246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07D21A6D-EAAA-4B92-8632-3D8015D7206E}" type="slidenum">
              <a:rPr lang="en-US" smtClean="0">
                <a:latin typeface="Calibri" pitchFamily="34" charset="0"/>
              </a:rPr>
              <a:pPr eaLnBrk="1" hangingPunct="1"/>
              <a:t>8</a:t>
            </a:fld>
            <a:endParaRPr lang="en-US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246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6246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07D21A6D-EAAA-4B92-8632-3D8015D7206E}" type="slidenum">
              <a:rPr lang="en-US" smtClean="0">
                <a:latin typeface="Calibri" pitchFamily="34" charset="0"/>
              </a:rPr>
              <a:pPr eaLnBrk="1" hangingPunct="1"/>
              <a:t>9</a:t>
            </a:fld>
            <a:endParaRPr lang="en-US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5" name="Rectangle 4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911383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6" name="Rectangle 15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17" name="Oval 16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18" name="Oval 17"/>
          <p:cNvSpPr/>
          <p:nvPr/>
        </p:nvSpPr>
        <p:spPr bwMode="auto">
          <a:xfrm>
            <a:off x="1309688" y="4867275"/>
            <a:ext cx="641350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19" name="Oval 18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20" name="Oval 19"/>
          <p:cNvSpPr/>
          <p:nvPr/>
        </p:nvSpPr>
        <p:spPr bwMode="auto">
          <a:xfrm>
            <a:off x="1663700" y="5788025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21" name="Oval 20"/>
          <p:cNvSpPr/>
          <p:nvPr/>
        </p:nvSpPr>
        <p:spPr>
          <a:xfrm>
            <a:off x="1905000" y="4495800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cs typeface="Arial" charset="0"/>
            </a:endParaRPr>
          </a:p>
        </p:txBody>
      </p:sp>
      <p:pic>
        <p:nvPicPr>
          <p:cNvPr id="22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9563" y="333375"/>
            <a:ext cx="1905000" cy="695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2" descr="C:\A-Projects\2011\ViPi\Deliverables\WP8\Logo\vipi_logo_def_CMYK_2-facebook.jpg"/>
          <p:cNvPicPr>
            <a:picLocks noChangeAspect="1" noChangeArrowheads="1"/>
          </p:cNvPicPr>
          <p:nvPr userDrawn="1"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575" y="1052513"/>
            <a:ext cx="3848100" cy="3848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4149080"/>
            <a:ext cx="6172200" cy="1440160"/>
          </a:xfrm>
        </p:spPr>
        <p:txBody>
          <a:bodyPr/>
          <a:lstStyle>
            <a:lvl1pPr>
              <a:defRPr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589240"/>
            <a:ext cx="6172200" cy="785682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24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463" y="1174750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9702C6-28E9-4ECE-A32C-7A47C4362A89}" type="datetime1">
              <a:rPr lang="en-US"/>
              <a:pPr>
                <a:defRPr/>
              </a:pPr>
              <a:t>5/2/2012</a:t>
            </a:fld>
            <a:endParaRPr lang="en-US"/>
          </a:p>
        </p:txBody>
      </p:sp>
      <p:sp>
        <p:nvSpPr>
          <p:cNvPr id="25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81475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6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63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4B359C-D24A-4F5E-B9F6-16871EF3C36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99364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7199F5-D2B5-46B4-87D1-6A6389620F9B}" type="datetime1">
              <a:rPr lang="en-US"/>
              <a:pPr>
                <a:defRPr/>
              </a:pPr>
              <a:t>5/2/2012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00B56E-A075-4BB8-9C96-C87E06C7A0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42069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0FA474-3498-4976-859E-7435442B62A8}" type="datetime1">
              <a:rPr lang="en-US"/>
              <a:pPr>
                <a:defRPr/>
              </a:pPr>
              <a:t>5/2/2012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8D319F-EA5E-4EDC-A793-ACE92153A3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75213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050" y="6408738"/>
            <a:ext cx="1041400" cy="379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Subtitle 2"/>
          <p:cNvSpPr txBox="1">
            <a:spLocks/>
          </p:cNvSpPr>
          <p:nvPr userDrawn="1"/>
        </p:nvSpPr>
        <p:spPr bwMode="auto">
          <a:xfrm>
            <a:off x="1547813" y="6497638"/>
            <a:ext cx="6172200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73050" indent="-2730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ts val="600"/>
              </a:spcBef>
              <a:buClr>
                <a:schemeClr val="accent1"/>
              </a:buClr>
              <a:buSzPct val="70000"/>
              <a:defRPr/>
            </a:pPr>
            <a:r>
              <a:rPr lang="en-US" sz="1600" b="1" baseline="0" dirty="0" smtClean="0">
                <a:latin typeface="Arial" pitchFamily="34" charset="0"/>
              </a:rPr>
              <a:t>3</a:t>
            </a:r>
            <a:r>
              <a:rPr lang="en-US" sz="1600" b="1" baseline="30000" dirty="0" smtClean="0">
                <a:latin typeface="Arial" pitchFamily="34" charset="0"/>
              </a:rPr>
              <a:t>rd</a:t>
            </a:r>
            <a:r>
              <a:rPr lang="en-US" sz="1600" b="1" dirty="0" smtClean="0">
                <a:latin typeface="Arial" pitchFamily="34" charset="0"/>
              </a:rPr>
              <a:t> </a:t>
            </a:r>
            <a:r>
              <a:rPr lang="en-US" sz="1600" b="1" dirty="0" err="1" smtClean="0">
                <a:latin typeface="Arial" pitchFamily="34" charset="0"/>
              </a:rPr>
              <a:t>ViPi</a:t>
            </a:r>
            <a:r>
              <a:rPr lang="en-US" sz="1600" b="1" dirty="0" smtClean="0">
                <a:latin typeface="Arial" pitchFamily="34" charset="0"/>
              </a:rPr>
              <a:t> Workshop, 02/05/2012,</a:t>
            </a:r>
            <a:r>
              <a:rPr lang="en-US" sz="1600" b="1" baseline="0" dirty="0" smtClean="0">
                <a:latin typeface="Arial" pitchFamily="34" charset="0"/>
              </a:rPr>
              <a:t> Vilnius, Lithuania</a:t>
            </a:r>
            <a:endParaRPr lang="en-US" sz="1600" b="1" dirty="0" smtClean="0">
              <a:latin typeface="Arial" pitchFamily="34" charset="0"/>
            </a:endParaRPr>
          </a:p>
        </p:txBody>
      </p:sp>
      <p:pic>
        <p:nvPicPr>
          <p:cNvPr id="6" name="Picture 2" descr="C:\A-Projects\2011\ViPi\Deliverables\WP8\Logo\vipi_logo_def_CMYK_2-facebook.jpg"/>
          <p:cNvPicPr>
            <a:picLocks noChangeAspect="1" noChangeArrowheads="1"/>
          </p:cNvPicPr>
          <p:nvPr userDrawn="1"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148" b="26199"/>
          <a:stretch>
            <a:fillRect/>
          </a:stretch>
        </p:blipFill>
        <p:spPr bwMode="auto">
          <a:xfrm>
            <a:off x="7451725" y="476250"/>
            <a:ext cx="1220788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244BA2-6426-4F4A-A2C5-1B0D1B9EB6AE}" type="datetime1">
              <a:rPr lang="en-US"/>
              <a:pPr>
                <a:defRPr/>
              </a:pPr>
              <a:t>5/2/2012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B2794E-5459-4640-969D-ECE34B92914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29573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5" name="Rectangle 4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3" name="Rectangle 12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14" name="Oval 13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15" name="Oval 14"/>
          <p:cNvSpPr/>
          <p:nvPr/>
        </p:nvSpPr>
        <p:spPr bwMode="auto">
          <a:xfrm>
            <a:off x="1323975" y="4867275"/>
            <a:ext cx="642938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16" name="Oval 15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17" name="Oval 16"/>
          <p:cNvSpPr/>
          <p:nvPr/>
        </p:nvSpPr>
        <p:spPr bwMode="auto">
          <a:xfrm>
            <a:off x="1663700" y="5791200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18" name="Oval 17"/>
          <p:cNvSpPr/>
          <p:nvPr/>
        </p:nvSpPr>
        <p:spPr bwMode="auto">
          <a:xfrm>
            <a:off x="1879600" y="4479925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9097963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2875" y="1169988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224E45-6B2E-48A6-B2B8-450F936D68B5}" type="datetime1">
              <a:rPr lang="en-US"/>
              <a:pPr>
                <a:defRPr/>
              </a:pPr>
              <a:t>5/2/2012</a:t>
            </a:fld>
            <a:endParaRPr lang="en-US"/>
          </a:p>
        </p:txBody>
      </p:sp>
      <p:sp>
        <p:nvSpPr>
          <p:cNvPr id="21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78300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39850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748B21-3A3A-4519-9019-785400E809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610612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8930E8-6C6C-46DE-9D33-2035044A021A}" type="datetime1">
              <a:rPr lang="en-US"/>
              <a:pPr>
                <a:defRPr/>
              </a:pPr>
              <a:t>5/2/2012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FBCDD2-DF01-42E1-B419-C988FEE19A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03658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6FCE34-2947-4DDC-BD19-49E561ED9A7E}" type="datetime1">
              <a:rPr lang="en-US"/>
              <a:pPr>
                <a:defRPr/>
              </a:pPr>
              <a:t>5/2/2012</a:t>
            </a:fld>
            <a:endParaRPr lang="en-US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B4FA83-2095-47AF-B9CE-C4D282FCBD2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18642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A784D2-3663-4B23-8CBB-02C52958845B}" type="datetime1">
              <a:rPr lang="en-US"/>
              <a:pPr>
                <a:defRPr/>
              </a:pPr>
              <a:t>5/2/2012</a:t>
            </a:fld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8443BC-1152-4599-B9F8-5452772AD1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38444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783F11-01D1-4E96-AEEA-CAB167854BE8}" type="datetime1">
              <a:rPr lang="en-US"/>
              <a:pPr>
                <a:defRPr/>
              </a:pPr>
              <a:t>5/2/2012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9958B7-25E2-4A4B-9B3E-E492FD95C85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31290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6" name="Straight Connector 5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7" name="Straight Connector 16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algn="ctr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" name="Straight Connector 17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algn="ctr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9" name="Rectangle 8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10" name="Straight Connector 19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algn="ctr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1" name="Oval 10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/>
          <a:lstStyle>
            <a:lvl1pPr algn="l">
              <a:buNone/>
              <a:defRPr sz="2000" b="1" cap="small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2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6A9EA3-8F75-4501-B88C-CBE759FDC536}" type="datetime1">
              <a:rPr lang="en-US"/>
              <a:pPr>
                <a:defRPr/>
              </a:pPr>
              <a:t>5/2/2012</a:t>
            </a:fld>
            <a:endParaRPr lang="en-US"/>
          </a:p>
        </p:txBody>
      </p:sp>
      <p:sp>
        <p:nvSpPr>
          <p:cNvPr id="13" name="Slide Number Placeholder 2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0B6F3E-ABB7-43B0-8039-9CF07A4AA0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4" name="Footer Placeholder 22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396569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Oval 5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7" name="Straight Connector 16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" name="Rectangle 7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9" name="Straight Connector 18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algn="ctr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1" name="Straight Connector 20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algn="ctr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spcCol="274320" rtlCol="0" fromWordArt="0" forceAA="0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Date Placeholder 1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381765-ECE9-47FD-B044-3128C87814FC}" type="datetime1">
              <a:rPr lang="en-US"/>
              <a:pPr>
                <a:defRPr/>
              </a:pPr>
              <a:t>5/2/2012</a:t>
            </a:fld>
            <a:endParaRPr lang="en-US"/>
          </a:p>
        </p:txBody>
      </p:sp>
      <p:sp>
        <p:nvSpPr>
          <p:cNvPr id="13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8D31C7-C9A0-4B1C-9D6E-F8F51FFA34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4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52176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8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873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045" y="1081881"/>
            <a:ext cx="2011362" cy="3841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2"/>
                </a:solidFill>
                <a:latin typeface="Century Schoolbook" pitchFamily="18" charset="0"/>
              </a:defRPr>
            </a:lvl1pPr>
          </a:lstStyle>
          <a:p>
            <a:pPr>
              <a:defRPr/>
            </a:pPr>
            <a:fld id="{A6BDEA90-4589-47F7-920E-DA0D1E978BD8}" type="datetime1">
              <a:rPr lang="en-US"/>
              <a:pPr>
                <a:defRPr/>
              </a:pPr>
              <a:t>5/2/2012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2"/>
                </a:solidFill>
                <a:latin typeface="Century Schoolbook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32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algn="ctr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1034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algn="ctr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2" name="Oval 11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400" b="1">
                <a:solidFill>
                  <a:srgbClr val="FFFFFF"/>
                </a:solidFill>
                <a:latin typeface="Century Schoolbook" pitchFamily="18" charset="0"/>
              </a:defRPr>
            </a:lvl1pPr>
          </a:lstStyle>
          <a:p>
            <a:pPr>
              <a:defRPr/>
            </a:pPr>
            <a:fld id="{87529C37-796B-459C-9368-01F890EBA42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87" r:id="rId4"/>
    <p:sldLayoutId id="2147483788" r:id="rId5"/>
    <p:sldLayoutId id="2147483789" r:id="rId6"/>
    <p:sldLayoutId id="2147483790" r:id="rId7"/>
    <p:sldLayoutId id="2147483796" r:id="rId8"/>
    <p:sldLayoutId id="2147483797" r:id="rId9"/>
    <p:sldLayoutId id="2147483791" r:id="rId10"/>
    <p:sldLayoutId id="2147483792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kern="1200" cap="small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Tw Cen M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Tw Cen M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Tw Cen M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Tw Cen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563" algn="l" rtl="0" eaLnBrk="0" fontAlgn="base" hangingPunct="0">
        <a:spcBef>
          <a:spcPct val="20000"/>
        </a:spcBef>
        <a:spcAft>
          <a:spcPct val="0"/>
        </a:spcAft>
        <a:buClr>
          <a:srgbClr val="E0752F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182563" algn="l" rtl="0" eaLnBrk="0" fontAlgn="base" hangingPunct="0">
        <a:spcBef>
          <a:spcPct val="20000"/>
        </a:spcBef>
        <a:spcAft>
          <a:spcPct val="0"/>
        </a:spcAft>
        <a:buClr>
          <a:srgbClr val="FEC3AE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182563" algn="l" rtl="0" eaLnBrk="0" fontAlgn="base" hangingPunct="0">
        <a:spcBef>
          <a:spcPct val="20000"/>
        </a:spcBef>
        <a:spcAft>
          <a:spcPct val="0"/>
        </a:spcAft>
        <a:buClr>
          <a:srgbClr val="BDCAE9"/>
        </a:buClr>
        <a:buSzPct val="68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isrg.org.uk/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13" Type="http://schemas.openxmlformats.org/officeDocument/2006/relationships/image" Target="../media/image14.png"/><Relationship Id="rId3" Type="http://schemas.openxmlformats.org/officeDocument/2006/relationships/image" Target="../media/image4.png"/><Relationship Id="rId7" Type="http://schemas.openxmlformats.org/officeDocument/2006/relationships/image" Target="../media/image8.jpg"/><Relationship Id="rId12" Type="http://schemas.openxmlformats.org/officeDocument/2006/relationships/image" Target="../media/image1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tmp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tmp"/><Relationship Id="rId5" Type="http://schemas.openxmlformats.org/officeDocument/2006/relationships/image" Target="../media/image17.tmp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68538" y="4005263"/>
            <a:ext cx="6172200" cy="1439862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dirty="0" err="1" smtClean="0"/>
              <a:t>ViPi</a:t>
            </a:r>
            <a:r>
              <a:rPr lang="en-GB" dirty="0" smtClean="0"/>
              <a:t> - </a:t>
            </a:r>
            <a:r>
              <a:rPr lang="en-GB" dirty="0"/>
              <a:t>Virtual Portal for Interaction and ICT Training for People with Disabilities</a:t>
            </a:r>
          </a:p>
        </p:txBody>
      </p:sp>
      <p:sp>
        <p:nvSpPr>
          <p:cNvPr id="7171" name="Subtitle 2"/>
          <p:cNvSpPr>
            <a:spLocks noGrp="1"/>
          </p:cNvSpPr>
          <p:nvPr>
            <p:ph type="subTitle" idx="1"/>
          </p:nvPr>
        </p:nvSpPr>
        <p:spPr>
          <a:xfrm>
            <a:off x="2286000" y="5589588"/>
            <a:ext cx="6172200" cy="785812"/>
          </a:xfrm>
        </p:spPr>
        <p:txBody>
          <a:bodyPr/>
          <a:lstStyle/>
          <a:p>
            <a:pPr eaLnBrk="1" hangingPunct="1"/>
            <a:r>
              <a:rPr lang="en-GB" sz="1600" dirty="0" smtClean="0"/>
              <a:t>3rd </a:t>
            </a:r>
            <a:r>
              <a:rPr lang="en-GB" sz="1600" dirty="0" err="1" smtClean="0"/>
              <a:t>ViPi</a:t>
            </a:r>
            <a:r>
              <a:rPr lang="en-GB" sz="1600" dirty="0" smtClean="0"/>
              <a:t> Workshop, 02/05/2012, Vilnius, Lithuania</a:t>
            </a:r>
          </a:p>
          <a:p>
            <a:pPr eaLnBrk="1" hangingPunct="1"/>
            <a:r>
              <a:rPr lang="en-GB" sz="1600" dirty="0" smtClean="0"/>
              <a:t>www.vipi-project.eu</a:t>
            </a:r>
          </a:p>
          <a:p>
            <a:pPr eaLnBrk="1" hangingPunct="1"/>
            <a:r>
              <a:rPr lang="en-GB" sz="1600" dirty="0" smtClean="0"/>
              <a:t>511792-LLP-1-2010-1-GR-KA3-KA3NW</a:t>
            </a:r>
          </a:p>
        </p:txBody>
      </p:sp>
      <p:sp>
        <p:nvSpPr>
          <p:cNvPr id="7172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1AC28068-93BF-4DDC-853E-E26B6E3622DE}" type="slidenum">
              <a:rPr lang="en-US" smtClean="0">
                <a:solidFill>
                  <a:srgbClr val="FFFFFF"/>
                </a:solidFill>
                <a:latin typeface="Century Schoolbook" pitchFamily="18" charset="0"/>
              </a:rPr>
              <a:pPr eaLnBrk="1" hangingPunct="1"/>
              <a:t>1</a:t>
            </a:fld>
            <a:endParaRPr lang="en-US" smtClean="0">
              <a:solidFill>
                <a:srgbClr val="FFFFFF"/>
              </a:solidFill>
              <a:latin typeface="Century Schoolbook" pitchFamily="18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907704" y="188640"/>
            <a:ext cx="3456384" cy="792088"/>
          </a:xfrm>
          <a:prstGeom prst="rect">
            <a:avLst/>
          </a:prstGeom>
        </p:spPr>
        <p:txBody>
          <a:bodyPr vert="horz" anchor="b">
            <a:normAutofit fontScale="97500"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000" b="1" kern="1200" cap="small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Tw Cen MT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Tw Cen MT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Tw Cen MT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Tw Cen MT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 pitchFamily="18" charset="0"/>
              </a:defRPr>
            </a:lvl9pPr>
          </a:lstStyle>
          <a:p>
            <a:pPr eaLnBrk="1" fontAlgn="auto" hangingPunct="1">
              <a:spcAft>
                <a:spcPts val="0"/>
              </a:spcAft>
              <a:defRPr/>
            </a:pPr>
            <a:r>
              <a:rPr lang="en-GB" sz="2000" cap="none" dirty="0" smtClean="0">
                <a:latin typeface="Arial" pitchFamily="34" charset="0"/>
                <a:cs typeface="Arial" pitchFamily="34" charset="0"/>
              </a:rPr>
              <a:t>facebook.com/</a:t>
            </a:r>
            <a:r>
              <a:rPr lang="en-GB" sz="2000" cap="none" dirty="0" err="1" smtClean="0">
                <a:latin typeface="Arial" pitchFamily="34" charset="0"/>
                <a:cs typeface="Arial" pitchFamily="34" charset="0"/>
              </a:rPr>
              <a:t>vipiproject</a:t>
            </a:r>
            <a:endParaRPr lang="en-GB" sz="2000" cap="none" dirty="0" smtClean="0">
              <a:latin typeface="Arial" pitchFamily="34" charset="0"/>
              <a:cs typeface="Arial" pitchFamily="34" charset="0"/>
            </a:endParaRP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GB" sz="2000" cap="none" dirty="0" smtClean="0">
                <a:latin typeface="Arial" pitchFamily="34" charset="0"/>
                <a:cs typeface="Arial" pitchFamily="34" charset="0"/>
              </a:rPr>
              <a:t>twitter.com/</a:t>
            </a:r>
            <a:r>
              <a:rPr lang="en-GB" sz="2000" cap="none" dirty="0" err="1" smtClean="0">
                <a:latin typeface="Arial" pitchFamily="34" charset="0"/>
                <a:cs typeface="Arial" pitchFamily="34" charset="0"/>
              </a:rPr>
              <a:t>ViPi_project</a:t>
            </a:r>
            <a:endParaRPr lang="en-GB" sz="2000" cap="none" dirty="0" smtClean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4704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The </a:t>
            </a:r>
            <a:r>
              <a:rPr lang="en-GB" dirty="0" err="1" smtClean="0"/>
              <a:t>ViPi</a:t>
            </a:r>
            <a:r>
              <a:rPr lang="en-GB" dirty="0" smtClean="0"/>
              <a:t> Curriculum</a:t>
            </a:r>
            <a:endParaRPr lang="en-GB" dirty="0"/>
          </a:p>
        </p:txBody>
      </p:sp>
      <p:sp>
        <p:nvSpPr>
          <p:cNvPr id="32772" name="Slide Number Placeholder 4"/>
          <p:cNvSpPr>
            <a:spLocks noGrp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F0E1A8C6-569E-4262-AF28-BBB1188EB125}" type="slidenum">
              <a:rPr lang="en-US" smtClean="0">
                <a:solidFill>
                  <a:srgbClr val="FFFFFF"/>
                </a:solidFill>
                <a:latin typeface="Century Schoolbook" pitchFamily="18" charset="0"/>
              </a:rPr>
              <a:pPr eaLnBrk="1" hangingPunct="1"/>
              <a:t>10</a:t>
            </a:fld>
            <a:endParaRPr lang="en-US" smtClean="0">
              <a:solidFill>
                <a:srgbClr val="FFFFFF"/>
              </a:solidFill>
              <a:latin typeface="Century Schoolbook" pitchFamily="18" charset="0"/>
            </a:endParaRPr>
          </a:p>
        </p:txBody>
      </p:sp>
      <p:sp>
        <p:nvSpPr>
          <p:cNvPr id="6" name="Title 8"/>
          <p:cNvSpPr txBox="1">
            <a:spLocks/>
          </p:cNvSpPr>
          <p:nvPr/>
        </p:nvSpPr>
        <p:spPr>
          <a:xfrm>
            <a:off x="609600" y="1268761"/>
            <a:ext cx="7467600" cy="720080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000" kern="1200" cap="small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Tw Cen MT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Tw Cen MT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Tw Cen MT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Tw Cen MT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 pitchFamily="18" charset="0"/>
              </a:defRPr>
            </a:lvl9pPr>
          </a:lstStyle>
          <a:p>
            <a:pPr>
              <a:defRPr/>
            </a:pPr>
            <a:r>
              <a:rPr lang="en-GB" dirty="0" err="1" smtClean="0"/>
              <a:t>ViPi</a:t>
            </a:r>
            <a:r>
              <a:rPr lang="en-GB" dirty="0" smtClean="0"/>
              <a:t> Desktop Games</a:t>
            </a:r>
          </a:p>
        </p:txBody>
      </p:sp>
      <p:sp>
        <p:nvSpPr>
          <p:cNvPr id="20" name="Text Box 9"/>
          <p:cNvSpPr txBox="1">
            <a:spLocks noChangeArrowheads="1"/>
          </p:cNvSpPr>
          <p:nvPr/>
        </p:nvSpPr>
        <p:spPr bwMode="auto">
          <a:xfrm>
            <a:off x="1259632" y="1916832"/>
            <a:ext cx="1969049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GB" i="1" dirty="0"/>
              <a:t>New </a:t>
            </a:r>
            <a:r>
              <a:rPr lang="en-GB" i="1" dirty="0" smtClean="0"/>
              <a:t>Games</a:t>
            </a:r>
            <a:endParaRPr lang="en-GB" i="1" dirty="0"/>
          </a:p>
        </p:txBody>
      </p:sp>
      <p:sp>
        <p:nvSpPr>
          <p:cNvPr id="2" name="TextBox 1"/>
          <p:cNvSpPr txBox="1"/>
          <p:nvPr/>
        </p:nvSpPr>
        <p:spPr>
          <a:xfrm>
            <a:off x="609600" y="2383298"/>
            <a:ext cx="345834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GB" dirty="0" smtClean="0"/>
              <a:t>Over the next 6 months development of all new </a:t>
            </a:r>
            <a:r>
              <a:rPr lang="en-GB" dirty="0" smtClean="0"/>
              <a:t>desktop and mobile games </a:t>
            </a:r>
            <a:r>
              <a:rPr lang="en-GB" dirty="0" smtClean="0"/>
              <a:t>will begin.</a:t>
            </a:r>
          </a:p>
          <a:p>
            <a:pPr marL="285750" indent="-285750">
              <a:buFont typeface="Arial" pitchFamily="34" charset="0"/>
              <a:buChar char="•"/>
            </a:pPr>
            <a:endParaRPr lang="en-GB" dirty="0"/>
          </a:p>
          <a:p>
            <a:pPr marL="285750" indent="-285750">
              <a:buFont typeface="Arial" pitchFamily="34" charset="0"/>
              <a:buChar char="•"/>
            </a:pPr>
            <a:r>
              <a:rPr lang="en-GB" dirty="0" smtClean="0"/>
              <a:t>Specifically </a:t>
            </a:r>
            <a:r>
              <a:rPr lang="en-GB" dirty="0" err="1" smtClean="0"/>
              <a:t>targetted</a:t>
            </a:r>
            <a:r>
              <a:rPr lang="en-GB" dirty="0" smtClean="0"/>
              <a:t> at the </a:t>
            </a:r>
            <a:r>
              <a:rPr lang="en-GB" dirty="0" err="1" smtClean="0"/>
              <a:t>ViPi</a:t>
            </a:r>
            <a:r>
              <a:rPr lang="en-GB" dirty="0" smtClean="0"/>
              <a:t> project stakeholders and end users</a:t>
            </a:r>
          </a:p>
          <a:p>
            <a:pPr marL="285750" indent="-285750">
              <a:buFont typeface="Arial" pitchFamily="34" charset="0"/>
              <a:buChar char="•"/>
            </a:pPr>
            <a:endParaRPr lang="en-GB" dirty="0"/>
          </a:p>
          <a:p>
            <a:pPr marL="285750" indent="-285750">
              <a:buFont typeface="Arial" pitchFamily="34" charset="0"/>
              <a:buChar char="•"/>
            </a:pPr>
            <a:r>
              <a:rPr lang="en-GB" dirty="0" smtClean="0"/>
              <a:t>Subject: Basic ICT skills.</a:t>
            </a:r>
          </a:p>
          <a:p>
            <a:pPr marL="285750" indent="-285750">
              <a:buFont typeface="Arial" pitchFamily="34" charset="0"/>
              <a:buChar char="•"/>
            </a:pPr>
            <a:endParaRPr lang="en-GB" dirty="0"/>
          </a:p>
          <a:p>
            <a:pPr marL="285750" indent="-285750">
              <a:buFont typeface="Arial" pitchFamily="34" charset="0"/>
              <a:buChar char="•"/>
            </a:pPr>
            <a:r>
              <a:rPr lang="en-GB" dirty="0" smtClean="0"/>
              <a:t>Games content will be editable by tutors to fit their individual needs</a:t>
            </a:r>
            <a:endParaRPr lang="en-GB" dirty="0"/>
          </a:p>
        </p:txBody>
      </p:sp>
      <p:pic>
        <p:nvPicPr>
          <p:cNvPr id="14" name="Content Placeholder 5"/>
          <p:cNvPicPr>
            <a:picLocks noGrp="1" noChangeAspect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1255798"/>
            <a:ext cx="1776139" cy="1127500"/>
          </a:xfrm>
        </p:spPr>
      </p:pic>
      <p:pic>
        <p:nvPicPr>
          <p:cNvPr id="15" name="Content Placeholder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2240" y="1255798"/>
            <a:ext cx="1776139" cy="1127500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4610100" y="2394004"/>
            <a:ext cx="345834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 smtClean="0"/>
          </a:p>
          <a:p>
            <a:endParaRPr lang="en-GB" dirty="0"/>
          </a:p>
          <a:p>
            <a:r>
              <a:rPr lang="en-GB" dirty="0" smtClean="0"/>
              <a:t>New development environment created allowing: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dirty="0" smtClean="0"/>
              <a:t>3D world interaction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dirty="0" smtClean="0"/>
              <a:t>overlays of text, images, buttons and text input.</a:t>
            </a:r>
          </a:p>
          <a:p>
            <a:pPr marL="285750" indent="-285750">
              <a:buFont typeface="Arial" pitchFamily="34" charset="0"/>
              <a:buChar char="•"/>
            </a:pPr>
            <a:endParaRPr lang="en-GB" dirty="0"/>
          </a:p>
          <a:p>
            <a:r>
              <a:rPr lang="en-GB" dirty="0" smtClean="0"/>
              <a:t>Allows fast development of new, rich, accessible serious games.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26380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The </a:t>
            </a:r>
            <a:r>
              <a:rPr lang="en-GB" dirty="0" err="1" smtClean="0"/>
              <a:t>ViPi</a:t>
            </a:r>
            <a:r>
              <a:rPr lang="en-GB" dirty="0" smtClean="0"/>
              <a:t> Curriculum</a:t>
            </a:r>
            <a:endParaRPr lang="en-GB" dirty="0"/>
          </a:p>
        </p:txBody>
      </p:sp>
      <p:sp>
        <p:nvSpPr>
          <p:cNvPr id="31748" name="Slide Number Placeholder 4"/>
          <p:cNvSpPr>
            <a:spLocks noGrp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4EC5BFBD-6B8B-4690-B23E-C5A4F4727615}" type="slidenum">
              <a:rPr lang="en-US" smtClean="0">
                <a:solidFill>
                  <a:srgbClr val="FFFFFF"/>
                </a:solidFill>
                <a:latin typeface="Century Schoolbook" pitchFamily="18" charset="0"/>
              </a:rPr>
              <a:pPr eaLnBrk="1" hangingPunct="1"/>
              <a:t>11</a:t>
            </a:fld>
            <a:endParaRPr lang="en-US" smtClean="0">
              <a:solidFill>
                <a:srgbClr val="FFFFFF"/>
              </a:solidFill>
              <a:latin typeface="Century Schoolbook" pitchFamily="18" charset="0"/>
            </a:endParaRPr>
          </a:p>
        </p:txBody>
      </p:sp>
      <p:sp>
        <p:nvSpPr>
          <p:cNvPr id="31749" name="Content Placeholder 9"/>
          <p:cNvSpPr txBox="1">
            <a:spLocks/>
          </p:cNvSpPr>
          <p:nvPr/>
        </p:nvSpPr>
        <p:spPr bwMode="auto">
          <a:xfrm>
            <a:off x="4500563" y="2124075"/>
            <a:ext cx="3538537" cy="446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639763" indent="-2730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indent="-18256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731837" lvl="2" indent="0">
              <a:spcBef>
                <a:spcPct val="20000"/>
              </a:spcBef>
              <a:buClr>
                <a:srgbClr val="E0752F"/>
              </a:buClr>
              <a:buSzPct val="60000"/>
            </a:pPr>
            <a:endParaRPr lang="en-GB" dirty="0">
              <a:latin typeface="Tw Cen MT" pitchFamily="34" charset="0"/>
            </a:endParaRPr>
          </a:p>
          <a:p>
            <a:pPr lvl="2">
              <a:spcBef>
                <a:spcPct val="20000"/>
              </a:spcBef>
              <a:buClr>
                <a:srgbClr val="E0752F"/>
              </a:buClr>
              <a:buSzPct val="60000"/>
              <a:buFont typeface="Wingdings" pitchFamily="2" charset="2"/>
              <a:buChar char=""/>
            </a:pPr>
            <a:r>
              <a:rPr lang="en-GB" dirty="0" smtClean="0">
                <a:latin typeface="Tw Cen MT" pitchFamily="34" charset="0"/>
              </a:rPr>
              <a:t>Check out the ISRG at Nottingham Trent University at </a:t>
            </a:r>
            <a:r>
              <a:rPr lang="en-GB" dirty="0" smtClean="0">
                <a:latin typeface="Tw Cen MT" pitchFamily="34" charset="0"/>
                <a:hlinkClick r:id="rId3"/>
              </a:rPr>
              <a:t>http://isrg.org.uk</a:t>
            </a:r>
            <a:endParaRPr lang="en-GB" dirty="0" smtClean="0">
              <a:latin typeface="Tw Cen MT" pitchFamily="34" charset="0"/>
            </a:endParaRPr>
          </a:p>
          <a:p>
            <a:pPr lvl="2">
              <a:spcBef>
                <a:spcPct val="20000"/>
              </a:spcBef>
              <a:buClr>
                <a:srgbClr val="E0752F"/>
              </a:buClr>
              <a:buSzPct val="60000"/>
              <a:buFont typeface="Wingdings" pitchFamily="2" charset="2"/>
              <a:buChar char=""/>
            </a:pPr>
            <a:endParaRPr lang="en-GB" dirty="0">
              <a:latin typeface="Tw Cen MT" pitchFamily="34" charset="0"/>
            </a:endParaRPr>
          </a:p>
          <a:p>
            <a:pPr lvl="2">
              <a:spcBef>
                <a:spcPct val="20000"/>
              </a:spcBef>
              <a:buClr>
                <a:srgbClr val="E0752F"/>
              </a:buClr>
              <a:buSzPct val="60000"/>
              <a:buFont typeface="Wingdings" pitchFamily="2" charset="2"/>
              <a:buChar char=""/>
            </a:pPr>
            <a:r>
              <a:rPr lang="en-GB" dirty="0" smtClean="0">
                <a:latin typeface="Tw Cen MT" pitchFamily="34" charset="0"/>
              </a:rPr>
              <a:t>And Follow </a:t>
            </a:r>
            <a:r>
              <a:rPr lang="en-GB" dirty="0" err="1" smtClean="0">
                <a:latin typeface="Tw Cen MT" pitchFamily="34" charset="0"/>
              </a:rPr>
              <a:t>ViPi</a:t>
            </a:r>
            <a:r>
              <a:rPr lang="en-GB" dirty="0" smtClean="0">
                <a:latin typeface="Tw Cen MT" pitchFamily="34" charset="0"/>
              </a:rPr>
              <a:t> on </a:t>
            </a:r>
            <a:r>
              <a:rPr lang="en-GB" dirty="0">
                <a:latin typeface="Tw Cen MT" pitchFamily="34" charset="0"/>
              </a:rPr>
              <a:t>F</a:t>
            </a:r>
            <a:r>
              <a:rPr lang="en-GB" dirty="0" smtClean="0">
                <a:latin typeface="Tw Cen MT" pitchFamily="34" charset="0"/>
              </a:rPr>
              <a:t>acebook and Twitter.</a:t>
            </a:r>
            <a:endParaRPr lang="en-GB" dirty="0">
              <a:latin typeface="Tw Cen MT" pitchFamily="34" charset="0"/>
            </a:endParaRPr>
          </a:p>
        </p:txBody>
      </p:sp>
      <p:sp>
        <p:nvSpPr>
          <p:cNvPr id="6" name="Title 8"/>
          <p:cNvSpPr txBox="1">
            <a:spLocks/>
          </p:cNvSpPr>
          <p:nvPr/>
        </p:nvSpPr>
        <p:spPr>
          <a:xfrm>
            <a:off x="609600" y="1412874"/>
            <a:ext cx="7467600" cy="4392389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000" kern="1200" cap="small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Tw Cen MT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Tw Cen MT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Tw Cen MT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Tw Cen MT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 pitchFamily="18" charset="0"/>
              </a:defRPr>
            </a:lvl9pPr>
          </a:lstStyle>
          <a:p>
            <a:pPr>
              <a:defRPr/>
            </a:pPr>
            <a:r>
              <a:rPr lang="en-GB" dirty="0" smtClean="0"/>
              <a:t>Questions?</a:t>
            </a:r>
          </a:p>
          <a:p>
            <a:pPr>
              <a:defRPr/>
            </a:pPr>
            <a:endParaRPr lang="en-GB" dirty="0"/>
          </a:p>
          <a:p>
            <a:pPr>
              <a:defRPr/>
            </a:pPr>
            <a:endParaRPr lang="en-GB" dirty="0" smtClean="0"/>
          </a:p>
          <a:p>
            <a:pPr>
              <a:defRPr/>
            </a:pPr>
            <a:endParaRPr lang="en-GB" dirty="0"/>
          </a:p>
          <a:p>
            <a:pPr>
              <a:defRPr/>
            </a:pPr>
            <a:endParaRPr lang="en-GB" dirty="0" smtClean="0"/>
          </a:p>
          <a:p>
            <a:pPr>
              <a:defRPr/>
            </a:pPr>
            <a:endParaRPr lang="en-GB" dirty="0" smtClean="0"/>
          </a:p>
          <a:p>
            <a:pPr>
              <a:defRPr/>
            </a:pPr>
            <a:endParaRPr lang="en-GB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4932040" y="4725144"/>
            <a:ext cx="3456384" cy="792088"/>
          </a:xfrm>
          <a:prstGeom prst="rect">
            <a:avLst/>
          </a:prstGeom>
        </p:spPr>
        <p:txBody>
          <a:bodyPr vert="horz" anchor="b">
            <a:normAutofit fontScale="97500"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000" b="1" kern="1200" cap="small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Tw Cen MT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Tw Cen MT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Tw Cen MT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Tw Cen MT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 pitchFamily="18" charset="0"/>
              </a:defRPr>
            </a:lvl9pPr>
          </a:lstStyle>
          <a:p>
            <a:pPr eaLnBrk="1" fontAlgn="auto" hangingPunct="1">
              <a:spcAft>
                <a:spcPts val="0"/>
              </a:spcAft>
              <a:defRPr/>
            </a:pPr>
            <a:r>
              <a:rPr lang="en-GB" sz="2000" cap="none" dirty="0" smtClean="0">
                <a:latin typeface="Arial" pitchFamily="34" charset="0"/>
                <a:cs typeface="Arial" pitchFamily="34" charset="0"/>
              </a:rPr>
              <a:t>facebook.com/</a:t>
            </a:r>
            <a:r>
              <a:rPr lang="en-GB" sz="2000" cap="none" dirty="0" err="1" smtClean="0">
                <a:latin typeface="Arial" pitchFamily="34" charset="0"/>
                <a:cs typeface="Arial" pitchFamily="34" charset="0"/>
              </a:rPr>
              <a:t>vipiproject</a:t>
            </a:r>
            <a:endParaRPr lang="en-GB" sz="2000" cap="none" dirty="0" smtClean="0">
              <a:latin typeface="Arial" pitchFamily="34" charset="0"/>
              <a:cs typeface="Arial" pitchFamily="34" charset="0"/>
            </a:endParaRP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GB" sz="2000" cap="none" dirty="0" smtClean="0">
                <a:latin typeface="Arial" pitchFamily="34" charset="0"/>
                <a:cs typeface="Arial" pitchFamily="34" charset="0"/>
              </a:rPr>
              <a:t>twitter.com/</a:t>
            </a:r>
            <a:r>
              <a:rPr lang="en-GB" sz="2000" cap="none" dirty="0" err="1" smtClean="0">
                <a:latin typeface="Arial" pitchFamily="34" charset="0"/>
                <a:cs typeface="Arial" pitchFamily="34" charset="0"/>
              </a:rPr>
              <a:t>ViPi_project</a:t>
            </a:r>
            <a:endParaRPr lang="en-GB" sz="2000" cap="none" dirty="0" smtClean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7532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68538" y="4221163"/>
            <a:ext cx="6172200" cy="936625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sz="2200" dirty="0" err="1" smtClean="0"/>
              <a:t>ViPi</a:t>
            </a:r>
            <a:r>
              <a:rPr lang="en-GB" sz="2200" dirty="0" smtClean="0"/>
              <a:t> Workshop– 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The </a:t>
            </a:r>
            <a:r>
              <a:rPr lang="en-GB" dirty="0" err="1" smtClean="0"/>
              <a:t>ViPi</a:t>
            </a:r>
            <a:r>
              <a:rPr lang="en-GB" dirty="0" smtClean="0"/>
              <a:t> Basic ICT Training Curriculum Andy Burton </a:t>
            </a:r>
            <a:r>
              <a:rPr lang="en-GB" sz="1800" dirty="0" smtClean="0"/>
              <a:t>Nottingham Trent University, UK</a:t>
            </a:r>
            <a:endParaRPr lang="en-GB" sz="1800" dirty="0"/>
          </a:p>
        </p:txBody>
      </p:sp>
      <p:sp>
        <p:nvSpPr>
          <p:cNvPr id="26627" name="Subtitle 2"/>
          <p:cNvSpPr>
            <a:spLocks noGrp="1"/>
          </p:cNvSpPr>
          <p:nvPr>
            <p:ph type="subTitle" idx="1"/>
          </p:nvPr>
        </p:nvSpPr>
        <p:spPr>
          <a:xfrm>
            <a:off x="2286000" y="5589588"/>
            <a:ext cx="6172200" cy="785812"/>
          </a:xfrm>
        </p:spPr>
        <p:txBody>
          <a:bodyPr/>
          <a:lstStyle/>
          <a:p>
            <a:pPr eaLnBrk="1" hangingPunct="1"/>
            <a:r>
              <a:rPr lang="en-GB" sz="1600" dirty="0" smtClean="0"/>
              <a:t>3</a:t>
            </a:r>
            <a:r>
              <a:rPr lang="en-GB" sz="1600" baseline="30000" dirty="0" smtClean="0"/>
              <a:t>rd</a:t>
            </a:r>
            <a:r>
              <a:rPr lang="en-GB" sz="1600" dirty="0" smtClean="0"/>
              <a:t> </a:t>
            </a:r>
            <a:r>
              <a:rPr lang="en-GB" sz="1600" dirty="0" err="1" smtClean="0"/>
              <a:t>ViPi</a:t>
            </a:r>
            <a:r>
              <a:rPr lang="en-GB" sz="1600" dirty="0" smtClean="0"/>
              <a:t>  Workshop, 02/05/2012, Vilnius, Lithuania</a:t>
            </a:r>
          </a:p>
          <a:p>
            <a:pPr eaLnBrk="1" hangingPunct="1"/>
            <a:r>
              <a:rPr lang="en-GB" sz="1600" dirty="0" smtClean="0"/>
              <a:t>www.vipi-project.eu</a:t>
            </a:r>
          </a:p>
          <a:p>
            <a:pPr eaLnBrk="1" hangingPunct="1"/>
            <a:r>
              <a:rPr lang="en-GB" sz="1600" dirty="0" smtClean="0"/>
              <a:t>511792-LLP-1-2010-1-GR-KA3-KA3NW</a:t>
            </a:r>
          </a:p>
        </p:txBody>
      </p:sp>
      <p:sp>
        <p:nvSpPr>
          <p:cNvPr id="26628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26F5B24D-1FC7-4C04-9293-95D79CA44214}" type="slidenum">
              <a:rPr lang="en-US" smtClean="0">
                <a:solidFill>
                  <a:srgbClr val="FFFFFF"/>
                </a:solidFill>
                <a:latin typeface="Century Schoolbook" pitchFamily="18" charset="0"/>
              </a:rPr>
              <a:pPr eaLnBrk="1" hangingPunct="1"/>
              <a:t>2</a:t>
            </a:fld>
            <a:endParaRPr lang="en-US" smtClean="0">
              <a:solidFill>
                <a:srgbClr val="FFFFFF"/>
              </a:solidFill>
              <a:latin typeface="Century Schoolbook" pitchFamily="18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1907704" y="188640"/>
            <a:ext cx="3456384" cy="792088"/>
          </a:xfrm>
          <a:prstGeom prst="rect">
            <a:avLst/>
          </a:prstGeom>
        </p:spPr>
        <p:txBody>
          <a:bodyPr vert="horz" anchor="b">
            <a:normAutofit fontScale="97500"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000" b="1" kern="1200" cap="small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Tw Cen MT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Tw Cen MT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Tw Cen MT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Tw Cen MT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 pitchFamily="18" charset="0"/>
              </a:defRPr>
            </a:lvl9pPr>
          </a:lstStyle>
          <a:p>
            <a:pPr eaLnBrk="1" fontAlgn="auto" hangingPunct="1">
              <a:spcAft>
                <a:spcPts val="0"/>
              </a:spcAft>
              <a:defRPr/>
            </a:pPr>
            <a:r>
              <a:rPr lang="en-GB" sz="2000" cap="none" dirty="0" smtClean="0">
                <a:latin typeface="Arial" pitchFamily="34" charset="0"/>
                <a:cs typeface="Arial" pitchFamily="34" charset="0"/>
              </a:rPr>
              <a:t>facebook.com/</a:t>
            </a:r>
            <a:r>
              <a:rPr lang="en-GB" sz="2000" cap="none" dirty="0" err="1" smtClean="0">
                <a:latin typeface="Arial" pitchFamily="34" charset="0"/>
                <a:cs typeface="Arial" pitchFamily="34" charset="0"/>
              </a:rPr>
              <a:t>vipiproject</a:t>
            </a:r>
            <a:endParaRPr lang="en-GB" sz="2000" cap="none" dirty="0" smtClean="0">
              <a:latin typeface="Arial" pitchFamily="34" charset="0"/>
              <a:cs typeface="Arial" pitchFamily="34" charset="0"/>
            </a:endParaRP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GB" sz="2000" cap="none" dirty="0" smtClean="0">
                <a:latin typeface="Arial" pitchFamily="34" charset="0"/>
                <a:cs typeface="Arial" pitchFamily="34" charset="0"/>
              </a:rPr>
              <a:t>twitter.com/</a:t>
            </a:r>
            <a:r>
              <a:rPr lang="en-GB" sz="2000" cap="none" dirty="0" err="1" smtClean="0">
                <a:latin typeface="Arial" pitchFamily="34" charset="0"/>
                <a:cs typeface="Arial" pitchFamily="34" charset="0"/>
              </a:rPr>
              <a:t>ViPi_project</a:t>
            </a:r>
            <a:endParaRPr lang="en-GB" sz="2000" cap="none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The </a:t>
            </a:r>
            <a:r>
              <a:rPr lang="en-GB" dirty="0" err="1" smtClean="0"/>
              <a:t>ViPi</a:t>
            </a:r>
            <a:r>
              <a:rPr lang="en-GB" dirty="0" smtClean="0"/>
              <a:t> Curriculum</a:t>
            </a:r>
            <a:endParaRPr lang="en-GB" dirty="0"/>
          </a:p>
        </p:txBody>
      </p:sp>
      <p:sp>
        <p:nvSpPr>
          <p:cNvPr id="27651" name="Content Placeholder 9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r>
              <a:rPr lang="en-GB" smtClean="0"/>
              <a:t>The ViPi curriculum is a modular and tiered set of learning objects.</a:t>
            </a:r>
          </a:p>
          <a:p>
            <a:endParaRPr lang="en-GB" smtClean="0"/>
          </a:p>
          <a:p>
            <a:r>
              <a:rPr lang="en-GB" smtClean="0"/>
              <a:t>We have initially defined 3 tiers of modules:</a:t>
            </a:r>
          </a:p>
          <a:p>
            <a:pPr lvl="1"/>
            <a:r>
              <a:rPr lang="en-GB" smtClean="0"/>
              <a:t>Unit 1 - Computer Basics for Beginners</a:t>
            </a:r>
          </a:p>
          <a:p>
            <a:pPr lvl="1"/>
            <a:r>
              <a:rPr lang="en-GB" smtClean="0"/>
              <a:t>Unit 2 - Basic ICT Skills</a:t>
            </a:r>
          </a:p>
          <a:p>
            <a:pPr lvl="1"/>
            <a:r>
              <a:rPr lang="en-GB" smtClean="0"/>
              <a:t>Unit 3 - Higher Basic ICT Skills</a:t>
            </a:r>
          </a:p>
          <a:p>
            <a:pPr lvl="1"/>
            <a:endParaRPr lang="en-GB" smtClean="0"/>
          </a:p>
          <a:p>
            <a:r>
              <a:rPr lang="en-GB" smtClean="0"/>
              <a:t>Each set of modules contains optional components to cover relevant assistive technologies</a:t>
            </a:r>
          </a:p>
        </p:txBody>
      </p:sp>
      <p:sp>
        <p:nvSpPr>
          <p:cNvPr id="27652" name="Slide Number Placeholder 4"/>
          <p:cNvSpPr>
            <a:spLocks noGrp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878EACD3-E96D-45B6-9FC1-BF61B7B7E382}" type="slidenum">
              <a:rPr lang="en-US" smtClean="0">
                <a:solidFill>
                  <a:srgbClr val="FFFFFF"/>
                </a:solidFill>
                <a:latin typeface="Century Schoolbook" pitchFamily="18" charset="0"/>
              </a:rPr>
              <a:pPr eaLnBrk="1" hangingPunct="1"/>
              <a:t>3</a:t>
            </a:fld>
            <a:endParaRPr lang="en-US" smtClean="0">
              <a:solidFill>
                <a:srgbClr val="FFFFFF"/>
              </a:solidFill>
              <a:latin typeface="Century Schoolbook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The </a:t>
            </a:r>
            <a:r>
              <a:rPr lang="en-GB" dirty="0" err="1" smtClean="0"/>
              <a:t>ViPi</a:t>
            </a:r>
            <a:r>
              <a:rPr lang="en-GB" dirty="0" smtClean="0"/>
              <a:t> Curriculum</a:t>
            </a:r>
            <a:endParaRPr lang="en-GB" dirty="0"/>
          </a:p>
        </p:txBody>
      </p:sp>
      <p:sp>
        <p:nvSpPr>
          <p:cNvPr id="28675" name="Content Placeholder 9"/>
          <p:cNvSpPr>
            <a:spLocks noGrp="1"/>
          </p:cNvSpPr>
          <p:nvPr>
            <p:ph sz="quarter" idx="1"/>
          </p:nvPr>
        </p:nvSpPr>
        <p:spPr>
          <a:xfrm>
            <a:off x="457200" y="2852738"/>
            <a:ext cx="3538538" cy="3621087"/>
          </a:xfrm>
        </p:spPr>
        <p:txBody>
          <a:bodyPr/>
          <a:lstStyle/>
          <a:p>
            <a:pPr lvl="1"/>
            <a:r>
              <a:rPr lang="en-GB" dirty="0" smtClean="0"/>
              <a:t>About computers</a:t>
            </a:r>
          </a:p>
          <a:p>
            <a:pPr lvl="2"/>
            <a:r>
              <a:rPr lang="en-GB" dirty="0" smtClean="0"/>
              <a:t>Parts of a computer</a:t>
            </a:r>
          </a:p>
          <a:p>
            <a:pPr lvl="2"/>
            <a:r>
              <a:rPr lang="en-GB" dirty="0" smtClean="0"/>
              <a:t>Turning the computer on and off safely</a:t>
            </a:r>
          </a:p>
          <a:p>
            <a:pPr lvl="2"/>
            <a:r>
              <a:rPr lang="en-GB" dirty="0" smtClean="0"/>
              <a:t>Logging in and out</a:t>
            </a:r>
          </a:p>
          <a:p>
            <a:pPr lvl="1"/>
            <a:r>
              <a:rPr lang="en-GB" dirty="0" smtClean="0"/>
              <a:t>Input devices</a:t>
            </a:r>
          </a:p>
          <a:p>
            <a:pPr lvl="2"/>
            <a:r>
              <a:rPr lang="en-GB" dirty="0" smtClean="0"/>
              <a:t>The mouse/touchpad and accessible alternatives</a:t>
            </a:r>
          </a:p>
          <a:p>
            <a:pPr lvl="2"/>
            <a:r>
              <a:rPr lang="en-GB" dirty="0" smtClean="0"/>
              <a:t>The keyboard</a:t>
            </a:r>
          </a:p>
          <a:p>
            <a:pPr lvl="2"/>
            <a:r>
              <a:rPr lang="en-GB" dirty="0" smtClean="0"/>
              <a:t>The Touchscreen</a:t>
            </a:r>
          </a:p>
          <a:p>
            <a:pPr lvl="2"/>
            <a:endParaRPr lang="en-GB" dirty="0" smtClean="0"/>
          </a:p>
          <a:p>
            <a:pPr lvl="2"/>
            <a:endParaRPr lang="en-GB" dirty="0" smtClean="0"/>
          </a:p>
        </p:txBody>
      </p:sp>
      <p:sp>
        <p:nvSpPr>
          <p:cNvPr id="28676" name="Slide Number Placeholder 4"/>
          <p:cNvSpPr>
            <a:spLocks noGrp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D3814B25-EA63-47B9-8007-AAA496BEC44F}" type="slidenum">
              <a:rPr lang="en-US" smtClean="0">
                <a:solidFill>
                  <a:srgbClr val="FFFFFF"/>
                </a:solidFill>
                <a:latin typeface="Century Schoolbook" pitchFamily="18" charset="0"/>
              </a:rPr>
              <a:pPr eaLnBrk="1" hangingPunct="1"/>
              <a:t>4</a:t>
            </a:fld>
            <a:endParaRPr lang="en-US" smtClean="0">
              <a:solidFill>
                <a:srgbClr val="FFFFFF"/>
              </a:solidFill>
              <a:latin typeface="Century Schoolbook" pitchFamily="18" charset="0"/>
            </a:endParaRPr>
          </a:p>
        </p:txBody>
      </p:sp>
      <p:sp>
        <p:nvSpPr>
          <p:cNvPr id="28677" name="Content Placeholder 9"/>
          <p:cNvSpPr txBox="1">
            <a:spLocks/>
          </p:cNvSpPr>
          <p:nvPr/>
        </p:nvSpPr>
        <p:spPr bwMode="auto">
          <a:xfrm>
            <a:off x="4500563" y="2852738"/>
            <a:ext cx="3538537" cy="3735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639763" indent="-2730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indent="-18256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lvl="1">
              <a:spcBef>
                <a:spcPct val="20000"/>
              </a:spcBef>
              <a:buClr>
                <a:schemeClr val="accent1"/>
              </a:buClr>
              <a:buSzPct val="80000"/>
              <a:buFont typeface="Wingdings 2" pitchFamily="18" charset="2"/>
              <a:buChar char=""/>
            </a:pPr>
            <a:r>
              <a:rPr lang="en-GB" sz="2100" dirty="0">
                <a:latin typeface="Tw Cen MT" pitchFamily="34" charset="0"/>
              </a:rPr>
              <a:t>Using the computer</a:t>
            </a:r>
          </a:p>
          <a:p>
            <a:pPr lvl="2">
              <a:spcBef>
                <a:spcPct val="20000"/>
              </a:spcBef>
              <a:buClr>
                <a:srgbClr val="E0752F"/>
              </a:buClr>
              <a:buSzPct val="60000"/>
              <a:buFont typeface="Wingdings" pitchFamily="2" charset="2"/>
              <a:buChar char=""/>
            </a:pPr>
            <a:r>
              <a:rPr lang="en-GB" dirty="0">
                <a:latin typeface="Tw Cen MT" pitchFamily="34" charset="0"/>
              </a:rPr>
              <a:t>Desktop Icons</a:t>
            </a:r>
          </a:p>
          <a:p>
            <a:pPr lvl="2">
              <a:spcBef>
                <a:spcPct val="20000"/>
              </a:spcBef>
              <a:buClr>
                <a:srgbClr val="E0752F"/>
              </a:buClr>
              <a:buSzPct val="60000"/>
              <a:buFont typeface="Wingdings" pitchFamily="2" charset="2"/>
              <a:buChar char=""/>
            </a:pPr>
            <a:r>
              <a:rPr lang="en-GB" dirty="0">
                <a:latin typeface="Tw Cen MT" pitchFamily="34" charset="0"/>
              </a:rPr>
              <a:t>The Task Bar</a:t>
            </a:r>
          </a:p>
          <a:p>
            <a:pPr lvl="2">
              <a:spcBef>
                <a:spcPct val="20000"/>
              </a:spcBef>
              <a:buClr>
                <a:srgbClr val="E0752F"/>
              </a:buClr>
              <a:buSzPct val="60000"/>
              <a:buFont typeface="Wingdings" pitchFamily="2" charset="2"/>
              <a:buChar char=""/>
            </a:pPr>
            <a:r>
              <a:rPr lang="en-GB" dirty="0" smtClean="0">
                <a:latin typeface="Tw Cen MT" pitchFamily="34" charset="0"/>
              </a:rPr>
              <a:t>Windows</a:t>
            </a:r>
          </a:p>
          <a:p>
            <a:pPr lvl="2">
              <a:spcBef>
                <a:spcPct val="20000"/>
              </a:spcBef>
              <a:buClr>
                <a:srgbClr val="E0752F"/>
              </a:buClr>
              <a:buSzPct val="60000"/>
              <a:buFont typeface="Wingdings" pitchFamily="2" charset="2"/>
              <a:buChar char=""/>
            </a:pPr>
            <a:r>
              <a:rPr lang="en-GB" dirty="0" smtClean="0">
                <a:latin typeface="Tw Cen MT" pitchFamily="34" charset="0"/>
              </a:rPr>
              <a:t>Using an Application</a:t>
            </a:r>
            <a:endParaRPr lang="en-GB" dirty="0">
              <a:latin typeface="Tw Cen MT" pitchFamily="34" charset="0"/>
            </a:endParaRPr>
          </a:p>
          <a:p>
            <a:pPr lvl="1">
              <a:spcBef>
                <a:spcPct val="20000"/>
              </a:spcBef>
              <a:buClr>
                <a:schemeClr val="accent1"/>
              </a:buClr>
              <a:buSzPct val="80000"/>
              <a:buFont typeface="Wingdings 2" pitchFamily="18" charset="2"/>
              <a:buChar char=""/>
            </a:pPr>
            <a:r>
              <a:rPr lang="en-GB" sz="2100" dirty="0">
                <a:latin typeface="Tw Cen MT" pitchFamily="34" charset="0"/>
              </a:rPr>
              <a:t>Browsing the web</a:t>
            </a:r>
          </a:p>
          <a:p>
            <a:pPr lvl="2">
              <a:spcBef>
                <a:spcPct val="20000"/>
              </a:spcBef>
              <a:buClr>
                <a:srgbClr val="E0752F"/>
              </a:buClr>
              <a:buSzPct val="60000"/>
              <a:buFont typeface="Wingdings" pitchFamily="2" charset="2"/>
              <a:buChar char=""/>
            </a:pPr>
            <a:r>
              <a:rPr lang="en-GB" dirty="0">
                <a:latin typeface="Tw Cen MT" pitchFamily="34" charset="0"/>
              </a:rPr>
              <a:t>Web browsing applications</a:t>
            </a:r>
          </a:p>
          <a:p>
            <a:pPr lvl="2">
              <a:spcBef>
                <a:spcPct val="20000"/>
              </a:spcBef>
              <a:buClr>
                <a:srgbClr val="E0752F"/>
              </a:buClr>
              <a:buSzPct val="60000"/>
              <a:buFont typeface="Wingdings" pitchFamily="2" charset="2"/>
              <a:buChar char=""/>
            </a:pPr>
            <a:r>
              <a:rPr lang="en-GB" dirty="0">
                <a:latin typeface="Tw Cen MT" pitchFamily="34" charset="0"/>
              </a:rPr>
              <a:t>Using a web browser</a:t>
            </a:r>
          </a:p>
          <a:p>
            <a:pPr lvl="2">
              <a:spcBef>
                <a:spcPct val="20000"/>
              </a:spcBef>
              <a:buClr>
                <a:srgbClr val="E0752F"/>
              </a:buClr>
              <a:buSzPct val="60000"/>
              <a:buFont typeface="Wingdings" pitchFamily="2" charset="2"/>
              <a:buChar char=""/>
            </a:pPr>
            <a:endParaRPr lang="en-GB" dirty="0">
              <a:latin typeface="Tw Cen MT" pitchFamily="34" charset="0"/>
            </a:endParaRPr>
          </a:p>
          <a:p>
            <a:pPr lvl="2">
              <a:spcBef>
                <a:spcPct val="20000"/>
              </a:spcBef>
              <a:buClr>
                <a:srgbClr val="E0752F"/>
              </a:buClr>
              <a:buSzPct val="60000"/>
              <a:buFont typeface="Wingdings" pitchFamily="2" charset="2"/>
              <a:buChar char=""/>
            </a:pPr>
            <a:endParaRPr lang="en-GB" dirty="0">
              <a:latin typeface="Tw Cen MT" pitchFamily="34" charset="0"/>
            </a:endParaRPr>
          </a:p>
        </p:txBody>
      </p:sp>
      <p:sp>
        <p:nvSpPr>
          <p:cNvPr id="6" name="Title 8"/>
          <p:cNvSpPr txBox="1">
            <a:spLocks/>
          </p:cNvSpPr>
          <p:nvPr/>
        </p:nvSpPr>
        <p:spPr>
          <a:xfrm>
            <a:off x="578427" y="1412776"/>
            <a:ext cx="7467600" cy="7112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000" kern="1200" cap="small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Tw Cen MT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Tw Cen MT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Tw Cen MT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Tw Cen MT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 pitchFamily="18" charset="0"/>
              </a:defRPr>
            </a:lvl9pPr>
          </a:lstStyle>
          <a:p>
            <a:pPr>
              <a:defRPr/>
            </a:pPr>
            <a:r>
              <a:rPr lang="en-GB" dirty="0" smtClean="0"/>
              <a:t>Unit 1 – Computer basics for Beginners</a:t>
            </a:r>
            <a:endParaRPr lang="en-GB" dirty="0"/>
          </a:p>
        </p:txBody>
      </p:sp>
      <p:sp>
        <p:nvSpPr>
          <p:cNvPr id="7" name="Content Placeholder 9"/>
          <p:cNvSpPr txBox="1">
            <a:spLocks/>
          </p:cNvSpPr>
          <p:nvPr/>
        </p:nvSpPr>
        <p:spPr bwMode="auto">
          <a:xfrm>
            <a:off x="395536" y="2123976"/>
            <a:ext cx="7202760" cy="6569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73050" indent="-273050" algn="l" rtl="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39763" indent="-2730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2" pitchFamily="18" charset="2"/>
              <a:buChar char="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5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0752F"/>
              </a:buClr>
              <a:buSzPct val="60000"/>
              <a:buFont typeface="Wingdings" pitchFamily="2" charset="2"/>
              <a:buChar char="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7450" indent="-1825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EC3AE"/>
              </a:buClr>
              <a:buSzPct val="60000"/>
              <a:buFont typeface="Wingdings" pitchFamily="2" charset="2"/>
              <a:buChar char="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2088" indent="-1825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BDCAE9"/>
              </a:buClr>
              <a:buSzPct val="68000"/>
              <a:buFont typeface="Wingdings 2" pitchFamily="18" charset="2"/>
              <a:buChar char="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31837" lvl="2" indent="0">
              <a:buNone/>
            </a:pPr>
            <a:r>
              <a:rPr lang="en-GB" dirty="0" smtClean="0"/>
              <a:t>(Aimed at complete beginners or provides materials for the trainers of people with learning difficulty)</a:t>
            </a:r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The </a:t>
            </a:r>
            <a:r>
              <a:rPr lang="en-GB" dirty="0" err="1" smtClean="0"/>
              <a:t>ViPi</a:t>
            </a:r>
            <a:r>
              <a:rPr lang="en-GB" dirty="0" smtClean="0"/>
              <a:t> Curriculum</a:t>
            </a:r>
            <a:endParaRPr lang="en-GB" dirty="0"/>
          </a:p>
        </p:txBody>
      </p:sp>
      <p:sp>
        <p:nvSpPr>
          <p:cNvPr id="29699" name="Content Placeholder 9"/>
          <p:cNvSpPr>
            <a:spLocks noGrp="1"/>
          </p:cNvSpPr>
          <p:nvPr>
            <p:ph sz="quarter" idx="1"/>
          </p:nvPr>
        </p:nvSpPr>
        <p:spPr>
          <a:xfrm>
            <a:off x="467544" y="1782749"/>
            <a:ext cx="7200800" cy="368523"/>
          </a:xfrm>
        </p:spPr>
        <p:txBody>
          <a:bodyPr/>
          <a:lstStyle/>
          <a:p>
            <a:pPr marL="731837" lvl="2" indent="0">
              <a:buNone/>
            </a:pPr>
            <a:r>
              <a:rPr lang="en-GB" dirty="0" smtClean="0"/>
              <a:t>(Higher level, more detailed, additional content)</a:t>
            </a:r>
            <a:endParaRPr lang="en-GB" dirty="0" smtClean="0"/>
          </a:p>
        </p:txBody>
      </p:sp>
      <p:sp>
        <p:nvSpPr>
          <p:cNvPr id="29700" name="Slide Number Placeholder 4"/>
          <p:cNvSpPr>
            <a:spLocks noGrp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76BF2766-6C1B-4F56-8F65-EE7D626631BC}" type="slidenum">
              <a:rPr lang="en-US" smtClean="0">
                <a:solidFill>
                  <a:srgbClr val="FFFFFF"/>
                </a:solidFill>
                <a:latin typeface="Century Schoolbook" pitchFamily="18" charset="0"/>
              </a:rPr>
              <a:pPr eaLnBrk="1" hangingPunct="1"/>
              <a:t>5</a:t>
            </a:fld>
            <a:endParaRPr lang="en-US" smtClean="0">
              <a:solidFill>
                <a:srgbClr val="FFFFFF"/>
              </a:solidFill>
              <a:latin typeface="Century Schoolbook" pitchFamily="18" charset="0"/>
            </a:endParaRPr>
          </a:p>
        </p:txBody>
      </p:sp>
      <p:sp>
        <p:nvSpPr>
          <p:cNvPr id="29701" name="Content Placeholder 9"/>
          <p:cNvSpPr txBox="1">
            <a:spLocks/>
          </p:cNvSpPr>
          <p:nvPr/>
        </p:nvSpPr>
        <p:spPr bwMode="auto">
          <a:xfrm>
            <a:off x="4500563" y="2276475"/>
            <a:ext cx="3538537" cy="431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639763" indent="-2730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indent="-18256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lvl="2">
              <a:spcBef>
                <a:spcPct val="20000"/>
              </a:spcBef>
              <a:buClr>
                <a:srgbClr val="E0752F"/>
              </a:buClr>
              <a:buSzPct val="60000"/>
              <a:buFont typeface="Wingdings" pitchFamily="2" charset="2"/>
              <a:buChar char=""/>
            </a:pPr>
            <a:r>
              <a:rPr lang="en-GB" dirty="0">
                <a:latin typeface="+mn-lt"/>
              </a:rPr>
              <a:t>Monitor</a:t>
            </a:r>
            <a:r>
              <a:rPr lang="en-GB" dirty="0"/>
              <a:t> </a:t>
            </a:r>
            <a:r>
              <a:rPr lang="en-GB" dirty="0">
                <a:latin typeface="+mn-lt"/>
              </a:rPr>
              <a:t>settings</a:t>
            </a:r>
          </a:p>
          <a:p>
            <a:pPr lvl="2">
              <a:spcBef>
                <a:spcPct val="20000"/>
              </a:spcBef>
              <a:buClr>
                <a:srgbClr val="E0752F"/>
              </a:buClr>
              <a:buSzPct val="60000"/>
              <a:buFont typeface="Wingdings" pitchFamily="2" charset="2"/>
              <a:buChar char=""/>
            </a:pPr>
            <a:r>
              <a:rPr lang="en-GB" dirty="0" smtClean="0">
                <a:latin typeface="Tw Cen MT" pitchFamily="34" charset="0"/>
              </a:rPr>
              <a:t>Application settings</a:t>
            </a:r>
            <a:endParaRPr lang="en-GB" dirty="0">
              <a:latin typeface="Tw Cen MT" pitchFamily="34" charset="0"/>
            </a:endParaRPr>
          </a:p>
          <a:p>
            <a:pPr lvl="2">
              <a:spcBef>
                <a:spcPct val="20000"/>
              </a:spcBef>
              <a:buClr>
                <a:srgbClr val="E0752F"/>
              </a:buClr>
              <a:buSzPct val="60000"/>
              <a:buFont typeface="Wingdings" pitchFamily="2" charset="2"/>
              <a:buChar char=""/>
            </a:pPr>
            <a:r>
              <a:rPr lang="en-GB" dirty="0">
                <a:latin typeface="Tw Cen MT" pitchFamily="34" charset="0"/>
              </a:rPr>
              <a:t>Sound settings</a:t>
            </a:r>
          </a:p>
          <a:p>
            <a:pPr lvl="2">
              <a:spcBef>
                <a:spcPct val="20000"/>
              </a:spcBef>
              <a:buClr>
                <a:srgbClr val="E0752F"/>
              </a:buClr>
              <a:buSzPct val="60000"/>
              <a:buFont typeface="Wingdings" pitchFamily="2" charset="2"/>
              <a:buChar char=""/>
            </a:pPr>
            <a:r>
              <a:rPr lang="en-GB" dirty="0">
                <a:latin typeface="Tw Cen MT" pitchFamily="34" charset="0"/>
              </a:rPr>
              <a:t>Introduction to assistive technologies</a:t>
            </a:r>
          </a:p>
          <a:p>
            <a:pPr lvl="1">
              <a:spcBef>
                <a:spcPct val="20000"/>
              </a:spcBef>
              <a:buClr>
                <a:schemeClr val="accent1"/>
              </a:buClr>
              <a:buSzPct val="80000"/>
              <a:buFont typeface="Wingdings 2" pitchFamily="18" charset="2"/>
              <a:buChar char=""/>
            </a:pPr>
            <a:r>
              <a:rPr lang="en-GB" sz="2100" dirty="0">
                <a:latin typeface="Tw Cen MT" pitchFamily="34" charset="0"/>
              </a:rPr>
              <a:t>Using the computer</a:t>
            </a:r>
          </a:p>
          <a:p>
            <a:pPr lvl="2">
              <a:spcBef>
                <a:spcPct val="20000"/>
              </a:spcBef>
              <a:buClr>
                <a:srgbClr val="E0752F"/>
              </a:buClr>
              <a:buSzPct val="60000"/>
              <a:buFont typeface="Wingdings" pitchFamily="2" charset="2"/>
              <a:buChar char=""/>
            </a:pPr>
            <a:r>
              <a:rPr lang="en-GB" dirty="0">
                <a:latin typeface="Tw Cen MT" pitchFamily="34" charset="0"/>
              </a:rPr>
              <a:t>Desktop Icons</a:t>
            </a:r>
          </a:p>
          <a:p>
            <a:pPr lvl="2">
              <a:spcBef>
                <a:spcPct val="20000"/>
              </a:spcBef>
              <a:buClr>
                <a:srgbClr val="E0752F"/>
              </a:buClr>
              <a:buSzPct val="60000"/>
              <a:buFont typeface="Wingdings" pitchFamily="2" charset="2"/>
              <a:buChar char=""/>
            </a:pPr>
            <a:r>
              <a:rPr lang="en-GB" dirty="0">
                <a:latin typeface="Tw Cen MT" pitchFamily="34" charset="0"/>
              </a:rPr>
              <a:t>The Task Bar</a:t>
            </a:r>
          </a:p>
          <a:p>
            <a:pPr lvl="2">
              <a:spcBef>
                <a:spcPct val="20000"/>
              </a:spcBef>
              <a:buClr>
                <a:srgbClr val="E0752F"/>
              </a:buClr>
              <a:buSzPct val="60000"/>
              <a:buFont typeface="Wingdings" pitchFamily="2" charset="2"/>
              <a:buChar char=""/>
            </a:pPr>
            <a:r>
              <a:rPr lang="en-GB" dirty="0">
                <a:latin typeface="Tw Cen MT" pitchFamily="34" charset="0"/>
              </a:rPr>
              <a:t>Windows</a:t>
            </a:r>
          </a:p>
          <a:p>
            <a:pPr lvl="2">
              <a:spcBef>
                <a:spcPct val="20000"/>
              </a:spcBef>
              <a:buClr>
                <a:srgbClr val="E0752F"/>
              </a:buClr>
              <a:buSzPct val="60000"/>
              <a:buFont typeface="Wingdings" pitchFamily="2" charset="2"/>
              <a:buChar char=""/>
            </a:pPr>
            <a:r>
              <a:rPr lang="en-GB" dirty="0">
                <a:latin typeface="Tw Cen MT" pitchFamily="34" charset="0"/>
              </a:rPr>
              <a:t>Help</a:t>
            </a:r>
          </a:p>
          <a:p>
            <a:pPr lvl="2">
              <a:spcBef>
                <a:spcPct val="20000"/>
              </a:spcBef>
              <a:buClr>
                <a:srgbClr val="E0752F"/>
              </a:buClr>
              <a:buSzPct val="60000"/>
              <a:buFont typeface="Wingdings" pitchFamily="2" charset="2"/>
              <a:buChar char=""/>
            </a:pPr>
            <a:r>
              <a:rPr lang="en-GB" dirty="0">
                <a:latin typeface="Tw Cen MT" pitchFamily="34" charset="0"/>
              </a:rPr>
              <a:t>Files and folders</a:t>
            </a:r>
          </a:p>
          <a:p>
            <a:pPr lvl="2">
              <a:spcBef>
                <a:spcPct val="20000"/>
              </a:spcBef>
              <a:buClr>
                <a:srgbClr val="E0752F"/>
              </a:buClr>
              <a:buSzPct val="60000"/>
              <a:buFont typeface="Wingdings" pitchFamily="2" charset="2"/>
              <a:buChar char=""/>
            </a:pPr>
            <a:endParaRPr lang="en-GB" dirty="0">
              <a:latin typeface="Tw Cen MT" pitchFamily="34" charset="0"/>
            </a:endParaRPr>
          </a:p>
          <a:p>
            <a:pPr lvl="2">
              <a:spcBef>
                <a:spcPct val="20000"/>
              </a:spcBef>
              <a:buClr>
                <a:srgbClr val="E0752F"/>
              </a:buClr>
              <a:buSzPct val="60000"/>
              <a:buFont typeface="Wingdings" pitchFamily="2" charset="2"/>
              <a:buChar char=""/>
            </a:pPr>
            <a:endParaRPr lang="en-GB" dirty="0">
              <a:latin typeface="Tw Cen MT" pitchFamily="34" charset="0"/>
            </a:endParaRPr>
          </a:p>
          <a:p>
            <a:pPr lvl="2">
              <a:spcBef>
                <a:spcPct val="20000"/>
              </a:spcBef>
              <a:buClr>
                <a:srgbClr val="E0752F"/>
              </a:buClr>
              <a:buSzPct val="60000"/>
              <a:buFont typeface="Wingdings" pitchFamily="2" charset="2"/>
              <a:buChar char=""/>
            </a:pPr>
            <a:endParaRPr lang="en-GB" dirty="0">
              <a:latin typeface="Tw Cen MT" pitchFamily="34" charset="0"/>
            </a:endParaRPr>
          </a:p>
        </p:txBody>
      </p:sp>
      <p:sp>
        <p:nvSpPr>
          <p:cNvPr id="6" name="Title 8"/>
          <p:cNvSpPr txBox="1">
            <a:spLocks/>
          </p:cNvSpPr>
          <p:nvPr/>
        </p:nvSpPr>
        <p:spPr>
          <a:xfrm>
            <a:off x="609600" y="1196752"/>
            <a:ext cx="7467600" cy="7112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000" kern="1200" cap="small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Tw Cen MT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Tw Cen MT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Tw Cen MT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Tw Cen MT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 pitchFamily="18" charset="0"/>
              </a:defRPr>
            </a:lvl9pPr>
          </a:lstStyle>
          <a:p>
            <a:pPr>
              <a:defRPr/>
            </a:pPr>
            <a:r>
              <a:rPr lang="en-GB" dirty="0" smtClean="0"/>
              <a:t>Unit 2 – Basic ICT Skills (page 1 of 2)</a:t>
            </a:r>
            <a:endParaRPr lang="en-GB" dirty="0"/>
          </a:p>
        </p:txBody>
      </p:sp>
      <p:sp>
        <p:nvSpPr>
          <p:cNvPr id="7" name="Content Placeholder 9"/>
          <p:cNvSpPr txBox="1">
            <a:spLocks/>
          </p:cNvSpPr>
          <p:nvPr/>
        </p:nvSpPr>
        <p:spPr bwMode="auto">
          <a:xfrm>
            <a:off x="609600" y="2276475"/>
            <a:ext cx="3538538" cy="434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73050" indent="-273050" algn="l" rtl="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39763" indent="-2730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2" pitchFamily="18" charset="2"/>
              <a:buChar char="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5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0752F"/>
              </a:buClr>
              <a:buSzPct val="60000"/>
              <a:buFont typeface="Wingdings" pitchFamily="2" charset="2"/>
              <a:buChar char="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7450" indent="-1825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EC3AE"/>
              </a:buClr>
              <a:buSzPct val="60000"/>
              <a:buFont typeface="Wingdings" pitchFamily="2" charset="2"/>
              <a:buChar char="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2088" indent="-1825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BDCAE9"/>
              </a:buClr>
              <a:buSzPct val="68000"/>
              <a:buFont typeface="Wingdings 2" pitchFamily="18" charset="2"/>
              <a:buChar char="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GB" dirty="0" smtClean="0"/>
              <a:t>About computers</a:t>
            </a:r>
          </a:p>
          <a:p>
            <a:pPr lvl="2"/>
            <a:r>
              <a:rPr lang="en-GB" dirty="0" smtClean="0"/>
              <a:t>Parts of a computer</a:t>
            </a:r>
          </a:p>
          <a:p>
            <a:pPr lvl="2"/>
            <a:r>
              <a:rPr lang="en-GB" dirty="0" smtClean="0"/>
              <a:t>Turning the computer on and off safely</a:t>
            </a:r>
          </a:p>
          <a:p>
            <a:pPr lvl="2"/>
            <a:r>
              <a:rPr lang="en-GB" dirty="0" smtClean="0"/>
              <a:t>Assembly of a desktop PC</a:t>
            </a:r>
          </a:p>
          <a:p>
            <a:pPr lvl="1"/>
            <a:r>
              <a:rPr lang="en-GB" dirty="0" smtClean="0"/>
              <a:t>Input devices</a:t>
            </a:r>
          </a:p>
          <a:p>
            <a:pPr lvl="2"/>
            <a:r>
              <a:rPr lang="en-GB" dirty="0" smtClean="0"/>
              <a:t>The mouse/touchpad and accessible alternatives</a:t>
            </a:r>
          </a:p>
          <a:p>
            <a:pPr lvl="2"/>
            <a:r>
              <a:rPr lang="en-GB" dirty="0" smtClean="0"/>
              <a:t>The keyboard</a:t>
            </a:r>
          </a:p>
          <a:p>
            <a:pPr lvl="2"/>
            <a:r>
              <a:rPr lang="en-GB" dirty="0" smtClean="0"/>
              <a:t>The Touchscreen</a:t>
            </a:r>
          </a:p>
          <a:p>
            <a:pPr lvl="1"/>
            <a:r>
              <a:rPr lang="en-GB" dirty="0" smtClean="0"/>
              <a:t>Output Devices</a:t>
            </a:r>
          </a:p>
          <a:p>
            <a:pPr lvl="2"/>
            <a:r>
              <a:rPr lang="en-GB" dirty="0" smtClean="0"/>
              <a:t>Display settings</a:t>
            </a:r>
          </a:p>
          <a:p>
            <a:pPr lvl="2"/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34082"/>
          </a:xfrm>
        </p:spPr>
        <p:txBody>
          <a:bodyPr/>
          <a:lstStyle/>
          <a:p>
            <a:pPr>
              <a:defRPr/>
            </a:pPr>
            <a:r>
              <a:rPr lang="en-GB" dirty="0" smtClean="0"/>
              <a:t>The </a:t>
            </a:r>
            <a:r>
              <a:rPr lang="en-GB" dirty="0" err="1" smtClean="0"/>
              <a:t>ViPi</a:t>
            </a:r>
            <a:r>
              <a:rPr lang="en-GB" dirty="0" smtClean="0"/>
              <a:t> Curriculum</a:t>
            </a:r>
            <a:endParaRPr lang="en-GB" dirty="0"/>
          </a:p>
        </p:txBody>
      </p:sp>
      <p:sp>
        <p:nvSpPr>
          <p:cNvPr id="30723" name="Content Placeholder 9"/>
          <p:cNvSpPr>
            <a:spLocks noGrp="1"/>
          </p:cNvSpPr>
          <p:nvPr>
            <p:ph sz="quarter" idx="1"/>
          </p:nvPr>
        </p:nvSpPr>
        <p:spPr>
          <a:xfrm>
            <a:off x="468313" y="1700808"/>
            <a:ext cx="3538537" cy="4773017"/>
          </a:xfrm>
        </p:spPr>
        <p:txBody>
          <a:bodyPr/>
          <a:lstStyle/>
          <a:p>
            <a:pPr lvl="1"/>
            <a:r>
              <a:rPr lang="en-GB" dirty="0" smtClean="0"/>
              <a:t>Documents</a:t>
            </a:r>
          </a:p>
          <a:p>
            <a:pPr lvl="2"/>
            <a:r>
              <a:rPr lang="en-GB" dirty="0" smtClean="0"/>
              <a:t>Creating a saving simple document</a:t>
            </a:r>
          </a:p>
          <a:p>
            <a:pPr lvl="2"/>
            <a:r>
              <a:rPr lang="en-GB" dirty="0" smtClean="0"/>
              <a:t>Creating and saving a simple </a:t>
            </a:r>
            <a:r>
              <a:rPr lang="en-GB" dirty="0" err="1" smtClean="0"/>
              <a:t>spreadsheet</a:t>
            </a:r>
            <a:endParaRPr lang="en-GB" dirty="0" smtClean="0"/>
          </a:p>
          <a:p>
            <a:pPr lvl="1"/>
            <a:r>
              <a:rPr lang="en-GB" dirty="0" smtClean="0"/>
              <a:t>Web browsing and security</a:t>
            </a:r>
          </a:p>
          <a:p>
            <a:pPr lvl="2"/>
            <a:r>
              <a:rPr lang="en-GB" dirty="0" smtClean="0"/>
              <a:t>Web browsing</a:t>
            </a:r>
          </a:p>
          <a:p>
            <a:pPr lvl="2"/>
            <a:r>
              <a:rPr lang="en-GB" dirty="0" smtClean="0"/>
              <a:t>Web security</a:t>
            </a:r>
          </a:p>
          <a:p>
            <a:pPr lvl="2"/>
            <a:r>
              <a:rPr lang="en-GB" dirty="0" smtClean="0"/>
              <a:t>Using </a:t>
            </a:r>
            <a:r>
              <a:rPr lang="en-GB" dirty="0" err="1" smtClean="0"/>
              <a:t>ViPi</a:t>
            </a:r>
            <a:endParaRPr lang="en-GB" dirty="0" smtClean="0"/>
          </a:p>
          <a:p>
            <a:pPr lvl="1"/>
            <a:r>
              <a:rPr lang="en-GB" dirty="0" smtClean="0"/>
              <a:t>Email and security</a:t>
            </a:r>
          </a:p>
          <a:p>
            <a:pPr lvl="2"/>
            <a:r>
              <a:rPr lang="en-GB" dirty="0" smtClean="0"/>
              <a:t>Using email</a:t>
            </a:r>
          </a:p>
          <a:p>
            <a:pPr lvl="2"/>
            <a:r>
              <a:rPr lang="en-GB" dirty="0" smtClean="0"/>
              <a:t>Email security</a:t>
            </a:r>
          </a:p>
          <a:p>
            <a:pPr lvl="2"/>
            <a:endParaRPr lang="en-GB" dirty="0" smtClean="0"/>
          </a:p>
          <a:p>
            <a:pPr lvl="2"/>
            <a:endParaRPr lang="en-GB" dirty="0" smtClean="0"/>
          </a:p>
        </p:txBody>
      </p:sp>
      <p:sp>
        <p:nvSpPr>
          <p:cNvPr id="30724" name="Slide Number Placeholder 4"/>
          <p:cNvSpPr>
            <a:spLocks noGrp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46ED752C-C1A1-497F-8E60-1F84E037E87D}" type="slidenum">
              <a:rPr lang="en-US" smtClean="0">
                <a:solidFill>
                  <a:srgbClr val="FFFFFF"/>
                </a:solidFill>
                <a:latin typeface="Century Schoolbook" pitchFamily="18" charset="0"/>
              </a:rPr>
              <a:pPr eaLnBrk="1" hangingPunct="1"/>
              <a:t>6</a:t>
            </a:fld>
            <a:endParaRPr lang="en-US" smtClean="0">
              <a:solidFill>
                <a:srgbClr val="FFFFFF"/>
              </a:solidFill>
              <a:latin typeface="Century Schoolbook" pitchFamily="18" charset="0"/>
            </a:endParaRPr>
          </a:p>
        </p:txBody>
      </p:sp>
      <p:sp>
        <p:nvSpPr>
          <p:cNvPr id="30725" name="Content Placeholder 9"/>
          <p:cNvSpPr txBox="1">
            <a:spLocks/>
          </p:cNvSpPr>
          <p:nvPr/>
        </p:nvSpPr>
        <p:spPr bwMode="auto">
          <a:xfrm>
            <a:off x="4500563" y="1628800"/>
            <a:ext cx="3538537" cy="4959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639763" indent="-2730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indent="-18256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lvl="1">
              <a:spcBef>
                <a:spcPct val="20000"/>
              </a:spcBef>
              <a:buClr>
                <a:schemeClr val="accent1"/>
              </a:buClr>
              <a:buSzPct val="80000"/>
              <a:buFont typeface="Wingdings 2" pitchFamily="18" charset="2"/>
              <a:buChar char=""/>
            </a:pPr>
            <a:r>
              <a:rPr lang="en-GB" sz="2100" dirty="0" smtClean="0">
                <a:latin typeface="Tw Cen MT" pitchFamily="34" charset="0"/>
              </a:rPr>
              <a:t>Communication tools</a:t>
            </a:r>
          </a:p>
          <a:p>
            <a:pPr lvl="2">
              <a:spcBef>
                <a:spcPct val="20000"/>
              </a:spcBef>
              <a:buClr>
                <a:schemeClr val="accent1"/>
              </a:buClr>
              <a:buSzPct val="80000"/>
              <a:buFont typeface="Wingdings 2" pitchFamily="18" charset="2"/>
              <a:buChar char=""/>
            </a:pPr>
            <a:r>
              <a:rPr lang="en-GB" dirty="0" smtClean="0">
                <a:latin typeface="Tw Cen MT" pitchFamily="34" charset="0"/>
              </a:rPr>
              <a:t>Available Software</a:t>
            </a:r>
          </a:p>
          <a:p>
            <a:pPr lvl="2">
              <a:spcBef>
                <a:spcPct val="20000"/>
              </a:spcBef>
              <a:buClr>
                <a:schemeClr val="accent1"/>
              </a:buClr>
              <a:buSzPct val="80000"/>
              <a:buFont typeface="Wingdings 2" pitchFamily="18" charset="2"/>
              <a:buChar char=""/>
            </a:pPr>
            <a:r>
              <a:rPr lang="en-GB" dirty="0" smtClean="0">
                <a:latin typeface="Tw Cen MT" pitchFamily="34" charset="0"/>
              </a:rPr>
              <a:t>Using Communication software</a:t>
            </a:r>
          </a:p>
          <a:p>
            <a:pPr lvl="1">
              <a:spcBef>
                <a:spcPct val="20000"/>
              </a:spcBef>
              <a:buClr>
                <a:schemeClr val="accent1"/>
              </a:buClr>
              <a:buSzPct val="80000"/>
              <a:buFont typeface="Wingdings 2" pitchFamily="18" charset="2"/>
              <a:buChar char=""/>
            </a:pPr>
            <a:r>
              <a:rPr lang="en-GB" sz="2100" dirty="0" smtClean="0">
                <a:latin typeface="Tw Cen MT" pitchFamily="34" charset="0"/>
              </a:rPr>
              <a:t>Mobiles</a:t>
            </a:r>
            <a:r>
              <a:rPr lang="en-GB" sz="2100" dirty="0">
                <a:latin typeface="Tw Cen MT" pitchFamily="34" charset="0"/>
              </a:rPr>
              <a:t>, smartphones and tablets</a:t>
            </a:r>
          </a:p>
          <a:p>
            <a:pPr lvl="2">
              <a:spcBef>
                <a:spcPct val="20000"/>
              </a:spcBef>
              <a:buClr>
                <a:srgbClr val="E0752F"/>
              </a:buClr>
              <a:buSzPct val="60000"/>
              <a:buFont typeface="Wingdings" pitchFamily="2" charset="2"/>
              <a:buChar char=""/>
            </a:pPr>
            <a:r>
              <a:rPr lang="en-GB" dirty="0">
                <a:latin typeface="Tw Cen MT" pitchFamily="34" charset="0"/>
              </a:rPr>
              <a:t>Mobile devices</a:t>
            </a:r>
          </a:p>
          <a:p>
            <a:pPr lvl="2">
              <a:spcBef>
                <a:spcPct val="20000"/>
              </a:spcBef>
              <a:buClr>
                <a:srgbClr val="E0752F"/>
              </a:buClr>
              <a:buSzPct val="60000"/>
              <a:buFont typeface="Wingdings" pitchFamily="2" charset="2"/>
              <a:buChar char=""/>
            </a:pPr>
            <a:r>
              <a:rPr lang="en-GB" dirty="0" smtClean="0">
                <a:latin typeface="Tw Cen MT" pitchFamily="34" charset="0"/>
              </a:rPr>
              <a:t>Using mobile devices</a:t>
            </a:r>
            <a:endParaRPr lang="en-GB" dirty="0">
              <a:latin typeface="Tw Cen MT" pitchFamily="34" charset="0"/>
            </a:endParaRPr>
          </a:p>
          <a:p>
            <a:pPr lvl="2">
              <a:spcBef>
                <a:spcPct val="20000"/>
              </a:spcBef>
              <a:buClr>
                <a:srgbClr val="E0752F"/>
              </a:buClr>
              <a:buSzPct val="60000"/>
              <a:buFont typeface="Wingdings" pitchFamily="2" charset="2"/>
              <a:buChar char=""/>
            </a:pPr>
            <a:r>
              <a:rPr lang="en-GB" dirty="0" smtClean="0">
                <a:latin typeface="Tw Cen MT" pitchFamily="34" charset="0"/>
              </a:rPr>
              <a:t>Mobile Security</a:t>
            </a:r>
            <a:endParaRPr lang="en-GB" dirty="0">
              <a:latin typeface="Tw Cen MT" pitchFamily="34" charset="0"/>
            </a:endParaRPr>
          </a:p>
          <a:p>
            <a:pPr lvl="1">
              <a:spcBef>
                <a:spcPct val="20000"/>
              </a:spcBef>
              <a:buClr>
                <a:schemeClr val="accent1"/>
              </a:buClr>
              <a:buSzPct val="80000"/>
              <a:buFont typeface="Wingdings 2" pitchFamily="18" charset="2"/>
              <a:buChar char=""/>
            </a:pPr>
            <a:r>
              <a:rPr lang="en-GB" sz="2100" dirty="0">
                <a:latin typeface="Tw Cen MT" pitchFamily="34" charset="0"/>
              </a:rPr>
              <a:t>Assistive Technologies</a:t>
            </a:r>
          </a:p>
          <a:p>
            <a:pPr lvl="2">
              <a:spcBef>
                <a:spcPct val="20000"/>
              </a:spcBef>
              <a:buClr>
                <a:srgbClr val="E0752F"/>
              </a:buClr>
              <a:buSzPct val="60000"/>
              <a:buFont typeface="Wingdings" pitchFamily="2" charset="2"/>
              <a:buChar char=""/>
            </a:pPr>
            <a:r>
              <a:rPr lang="en-GB" dirty="0" smtClean="0">
                <a:latin typeface="Tw Cen MT" pitchFamily="34" charset="0"/>
              </a:rPr>
              <a:t>Use of assistive technologies</a:t>
            </a:r>
          </a:p>
          <a:p>
            <a:pPr lvl="2">
              <a:spcBef>
                <a:spcPct val="20000"/>
              </a:spcBef>
              <a:buClr>
                <a:srgbClr val="E0752F"/>
              </a:buClr>
              <a:buSzPct val="60000"/>
              <a:buFont typeface="Wingdings" pitchFamily="2" charset="2"/>
              <a:buChar char=""/>
            </a:pPr>
            <a:r>
              <a:rPr lang="en-GB" dirty="0" smtClean="0">
                <a:latin typeface="Tw Cen MT" pitchFamily="34" charset="0"/>
              </a:rPr>
              <a:t>Linked to ATLEC project (</a:t>
            </a:r>
            <a:r>
              <a:rPr lang="en-GB" sz="1200" i="1" dirty="0" smtClean="0"/>
              <a:t>Assistive </a:t>
            </a:r>
            <a:r>
              <a:rPr lang="en-GB" sz="1200" i="1" dirty="0"/>
              <a:t>Technology Learning Through A Unified </a:t>
            </a:r>
            <a:r>
              <a:rPr lang="en-GB" sz="1200" i="1" dirty="0" smtClean="0"/>
              <a:t>Curriculum)</a:t>
            </a:r>
            <a:endParaRPr lang="en-GB" sz="1200" dirty="0">
              <a:latin typeface="Tw Cen MT" pitchFamily="34" charset="0"/>
            </a:endParaRPr>
          </a:p>
          <a:p>
            <a:pPr lvl="2">
              <a:spcBef>
                <a:spcPct val="20000"/>
              </a:spcBef>
              <a:buClr>
                <a:srgbClr val="E0752F"/>
              </a:buClr>
              <a:buSzPct val="60000"/>
              <a:buFont typeface="Wingdings" pitchFamily="2" charset="2"/>
              <a:buChar char=""/>
            </a:pPr>
            <a:endParaRPr lang="en-GB" dirty="0">
              <a:latin typeface="Tw Cen MT" pitchFamily="34" charset="0"/>
            </a:endParaRPr>
          </a:p>
          <a:p>
            <a:pPr lvl="2">
              <a:spcBef>
                <a:spcPct val="20000"/>
              </a:spcBef>
              <a:buClr>
                <a:srgbClr val="E0752F"/>
              </a:buClr>
              <a:buSzPct val="60000"/>
              <a:buFont typeface="Wingdings" pitchFamily="2" charset="2"/>
              <a:buChar char=""/>
            </a:pPr>
            <a:endParaRPr lang="en-GB" dirty="0">
              <a:latin typeface="Tw Cen MT" pitchFamily="34" charset="0"/>
            </a:endParaRPr>
          </a:p>
          <a:p>
            <a:pPr lvl="2">
              <a:spcBef>
                <a:spcPct val="20000"/>
              </a:spcBef>
              <a:buClr>
                <a:srgbClr val="E0752F"/>
              </a:buClr>
              <a:buSzPct val="60000"/>
              <a:buFont typeface="Wingdings" pitchFamily="2" charset="2"/>
              <a:buChar char=""/>
            </a:pPr>
            <a:endParaRPr lang="en-GB" dirty="0">
              <a:latin typeface="Tw Cen MT" pitchFamily="34" charset="0"/>
            </a:endParaRPr>
          </a:p>
          <a:p>
            <a:pPr lvl="2">
              <a:spcBef>
                <a:spcPct val="20000"/>
              </a:spcBef>
              <a:buClr>
                <a:srgbClr val="E0752F"/>
              </a:buClr>
              <a:buSzPct val="60000"/>
              <a:buFont typeface="Wingdings" pitchFamily="2" charset="2"/>
              <a:buChar char=""/>
            </a:pPr>
            <a:endParaRPr lang="en-GB" dirty="0">
              <a:latin typeface="Tw Cen MT" pitchFamily="34" charset="0"/>
            </a:endParaRPr>
          </a:p>
        </p:txBody>
      </p:sp>
      <p:sp>
        <p:nvSpPr>
          <p:cNvPr id="6" name="Title 8"/>
          <p:cNvSpPr txBox="1">
            <a:spLocks/>
          </p:cNvSpPr>
          <p:nvPr/>
        </p:nvSpPr>
        <p:spPr>
          <a:xfrm>
            <a:off x="609600" y="908720"/>
            <a:ext cx="7467600" cy="607677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000" kern="1200" cap="small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Tw Cen MT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Tw Cen MT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Tw Cen MT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Tw Cen MT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 pitchFamily="18" charset="0"/>
              </a:defRPr>
            </a:lvl9pPr>
          </a:lstStyle>
          <a:p>
            <a:pPr>
              <a:defRPr/>
            </a:pPr>
            <a:r>
              <a:rPr lang="en-GB" dirty="0" smtClean="0"/>
              <a:t>Unit 2 – Basic ICT Skills (page 2 of 2)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The </a:t>
            </a:r>
            <a:r>
              <a:rPr lang="en-GB" dirty="0" err="1" smtClean="0"/>
              <a:t>ViPi</a:t>
            </a:r>
            <a:r>
              <a:rPr lang="en-GB" dirty="0" smtClean="0"/>
              <a:t> Curriculum</a:t>
            </a:r>
            <a:endParaRPr lang="en-GB" dirty="0"/>
          </a:p>
        </p:txBody>
      </p:sp>
      <p:sp>
        <p:nvSpPr>
          <p:cNvPr id="31747" name="Content Placeholder 9"/>
          <p:cNvSpPr>
            <a:spLocks noGrp="1"/>
          </p:cNvSpPr>
          <p:nvPr>
            <p:ph sz="quarter" idx="1"/>
          </p:nvPr>
        </p:nvSpPr>
        <p:spPr>
          <a:xfrm>
            <a:off x="468313" y="2124075"/>
            <a:ext cx="3538537" cy="4349750"/>
          </a:xfrm>
        </p:spPr>
        <p:txBody>
          <a:bodyPr/>
          <a:lstStyle/>
          <a:p>
            <a:pPr lvl="1"/>
            <a:r>
              <a:rPr lang="en-GB" dirty="0" smtClean="0"/>
              <a:t>Word Processing</a:t>
            </a:r>
          </a:p>
          <a:p>
            <a:pPr lvl="1"/>
            <a:r>
              <a:rPr lang="en-GB" dirty="0" err="1" smtClean="0"/>
              <a:t>Spreadsheets</a:t>
            </a:r>
            <a:endParaRPr lang="en-GB" dirty="0" smtClean="0"/>
          </a:p>
          <a:p>
            <a:pPr lvl="1"/>
            <a:r>
              <a:rPr lang="en-GB" dirty="0" smtClean="0"/>
              <a:t>Presentation software</a:t>
            </a:r>
          </a:p>
          <a:p>
            <a:pPr lvl="1"/>
            <a:r>
              <a:rPr lang="en-GB" dirty="0" smtClean="0"/>
              <a:t>Online applications</a:t>
            </a:r>
          </a:p>
          <a:p>
            <a:pPr lvl="2"/>
            <a:r>
              <a:rPr lang="en-GB" dirty="0" smtClean="0"/>
              <a:t>Collaborative online document editors</a:t>
            </a:r>
          </a:p>
          <a:p>
            <a:pPr lvl="2"/>
            <a:r>
              <a:rPr lang="en-GB" dirty="0" smtClean="0"/>
              <a:t>E-learning</a:t>
            </a:r>
          </a:p>
          <a:p>
            <a:pPr lvl="1"/>
            <a:r>
              <a:rPr lang="en-GB" dirty="0" smtClean="0"/>
              <a:t>What is there for me?</a:t>
            </a:r>
          </a:p>
          <a:p>
            <a:pPr lvl="2"/>
            <a:r>
              <a:rPr lang="en-GB" dirty="0" smtClean="0"/>
              <a:t>Europe</a:t>
            </a:r>
          </a:p>
          <a:p>
            <a:pPr lvl="2"/>
            <a:r>
              <a:rPr lang="en-GB" dirty="0" smtClean="0"/>
              <a:t>Partner countries</a:t>
            </a:r>
          </a:p>
          <a:p>
            <a:pPr lvl="2"/>
            <a:endParaRPr lang="en-GB" dirty="0" smtClean="0"/>
          </a:p>
          <a:p>
            <a:pPr lvl="2"/>
            <a:endParaRPr lang="en-GB" dirty="0" smtClean="0"/>
          </a:p>
        </p:txBody>
      </p:sp>
      <p:sp>
        <p:nvSpPr>
          <p:cNvPr id="31748" name="Slide Number Placeholder 4"/>
          <p:cNvSpPr>
            <a:spLocks noGrp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4EC5BFBD-6B8B-4690-B23E-C5A4F4727615}" type="slidenum">
              <a:rPr lang="en-US" smtClean="0">
                <a:solidFill>
                  <a:srgbClr val="FFFFFF"/>
                </a:solidFill>
                <a:latin typeface="Century Schoolbook" pitchFamily="18" charset="0"/>
              </a:rPr>
              <a:pPr eaLnBrk="1" hangingPunct="1"/>
              <a:t>7</a:t>
            </a:fld>
            <a:endParaRPr lang="en-US" smtClean="0">
              <a:solidFill>
                <a:srgbClr val="FFFFFF"/>
              </a:solidFill>
              <a:latin typeface="Century Schoolbook" pitchFamily="18" charset="0"/>
            </a:endParaRPr>
          </a:p>
        </p:txBody>
      </p:sp>
      <p:sp>
        <p:nvSpPr>
          <p:cNvPr id="31749" name="Content Placeholder 9"/>
          <p:cNvSpPr txBox="1">
            <a:spLocks/>
          </p:cNvSpPr>
          <p:nvPr/>
        </p:nvSpPr>
        <p:spPr bwMode="auto">
          <a:xfrm>
            <a:off x="4500563" y="2124075"/>
            <a:ext cx="3538537" cy="446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639763" indent="-2730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indent="-18256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lvl="1">
              <a:spcBef>
                <a:spcPct val="20000"/>
              </a:spcBef>
              <a:buClr>
                <a:schemeClr val="accent1"/>
              </a:buClr>
              <a:buSzPct val="80000"/>
              <a:buFont typeface="Wingdings 2" pitchFamily="18" charset="2"/>
              <a:buChar char=""/>
            </a:pPr>
            <a:r>
              <a:rPr lang="en-GB" sz="2100" dirty="0">
                <a:latin typeface="Tw Cen MT" pitchFamily="34" charset="0"/>
              </a:rPr>
              <a:t>Safety and Security</a:t>
            </a:r>
          </a:p>
          <a:p>
            <a:pPr lvl="2">
              <a:spcBef>
                <a:spcPct val="20000"/>
              </a:spcBef>
              <a:buClr>
                <a:srgbClr val="E0752F"/>
              </a:buClr>
              <a:buSzPct val="60000"/>
              <a:buFont typeface="Wingdings" pitchFamily="2" charset="2"/>
              <a:buChar char=""/>
            </a:pPr>
            <a:r>
              <a:rPr lang="en-GB" dirty="0">
                <a:latin typeface="Tw Cen MT" pitchFamily="34" charset="0"/>
              </a:rPr>
              <a:t>Updates and virus checkers</a:t>
            </a:r>
          </a:p>
          <a:p>
            <a:pPr lvl="2">
              <a:spcBef>
                <a:spcPct val="20000"/>
              </a:spcBef>
              <a:buClr>
                <a:srgbClr val="E0752F"/>
              </a:buClr>
              <a:buSzPct val="60000"/>
              <a:buFont typeface="Wingdings" pitchFamily="2" charset="2"/>
              <a:buChar char=""/>
            </a:pPr>
            <a:r>
              <a:rPr lang="en-GB" dirty="0">
                <a:latin typeface="Tw Cen MT" pitchFamily="34" charset="0"/>
              </a:rPr>
              <a:t>Internet</a:t>
            </a:r>
          </a:p>
          <a:p>
            <a:pPr lvl="2">
              <a:spcBef>
                <a:spcPct val="20000"/>
              </a:spcBef>
              <a:buClr>
                <a:srgbClr val="E0752F"/>
              </a:buClr>
              <a:buSzPct val="60000"/>
              <a:buFont typeface="Wingdings" pitchFamily="2" charset="2"/>
              <a:buChar char=""/>
            </a:pPr>
            <a:r>
              <a:rPr lang="en-GB" dirty="0">
                <a:latin typeface="Tw Cen MT" pitchFamily="34" charset="0"/>
              </a:rPr>
              <a:t>Email</a:t>
            </a:r>
          </a:p>
          <a:p>
            <a:pPr lvl="1">
              <a:spcBef>
                <a:spcPct val="20000"/>
              </a:spcBef>
              <a:buClr>
                <a:schemeClr val="accent1"/>
              </a:buClr>
              <a:buSzPct val="80000"/>
              <a:buFont typeface="Wingdings 2" pitchFamily="18" charset="2"/>
              <a:buChar char=""/>
            </a:pPr>
            <a:r>
              <a:rPr lang="en-GB" sz="2100" dirty="0">
                <a:latin typeface="Tw Cen MT" pitchFamily="34" charset="0"/>
              </a:rPr>
              <a:t>Practical exercises</a:t>
            </a:r>
          </a:p>
          <a:p>
            <a:pPr lvl="2">
              <a:spcBef>
                <a:spcPct val="20000"/>
              </a:spcBef>
              <a:buClr>
                <a:srgbClr val="E0752F"/>
              </a:buClr>
              <a:buSzPct val="60000"/>
              <a:buFont typeface="Wingdings" pitchFamily="2" charset="2"/>
              <a:buChar char=""/>
            </a:pPr>
            <a:r>
              <a:rPr lang="en-GB" dirty="0">
                <a:latin typeface="Tw Cen MT" pitchFamily="34" charset="0"/>
              </a:rPr>
              <a:t>Online purchasing</a:t>
            </a:r>
          </a:p>
          <a:p>
            <a:pPr lvl="2">
              <a:spcBef>
                <a:spcPct val="20000"/>
              </a:spcBef>
              <a:buClr>
                <a:srgbClr val="E0752F"/>
              </a:buClr>
              <a:buSzPct val="60000"/>
              <a:buFont typeface="Wingdings" pitchFamily="2" charset="2"/>
              <a:buChar char=""/>
            </a:pPr>
            <a:r>
              <a:rPr lang="en-GB" dirty="0">
                <a:latin typeface="Tw Cen MT" pitchFamily="34" charset="0"/>
              </a:rPr>
              <a:t>Data finding</a:t>
            </a:r>
          </a:p>
          <a:p>
            <a:pPr lvl="2">
              <a:spcBef>
                <a:spcPct val="20000"/>
              </a:spcBef>
              <a:buClr>
                <a:srgbClr val="E0752F"/>
              </a:buClr>
              <a:buSzPct val="60000"/>
              <a:buFont typeface="Wingdings" pitchFamily="2" charset="2"/>
              <a:buChar char=""/>
            </a:pPr>
            <a:r>
              <a:rPr lang="en-GB" dirty="0">
                <a:latin typeface="Tw Cen MT" pitchFamily="34" charset="0"/>
              </a:rPr>
              <a:t>Using </a:t>
            </a:r>
            <a:r>
              <a:rPr lang="en-GB" dirty="0" err="1">
                <a:latin typeface="Tw Cen MT" pitchFamily="34" charset="0"/>
              </a:rPr>
              <a:t>ViPi</a:t>
            </a:r>
            <a:endParaRPr lang="en-GB" dirty="0">
              <a:latin typeface="Tw Cen MT" pitchFamily="34" charset="0"/>
            </a:endParaRPr>
          </a:p>
          <a:p>
            <a:pPr marL="731837" lvl="2" indent="0">
              <a:spcBef>
                <a:spcPct val="20000"/>
              </a:spcBef>
              <a:buClr>
                <a:srgbClr val="E0752F"/>
              </a:buClr>
              <a:buSzPct val="60000"/>
            </a:pPr>
            <a:endParaRPr lang="en-GB" dirty="0">
              <a:latin typeface="Tw Cen MT" pitchFamily="34" charset="0"/>
            </a:endParaRPr>
          </a:p>
          <a:p>
            <a:pPr lvl="1">
              <a:spcBef>
                <a:spcPct val="20000"/>
              </a:spcBef>
              <a:buClr>
                <a:srgbClr val="E0752F"/>
              </a:buClr>
              <a:buSzPct val="60000"/>
              <a:buFont typeface="Wingdings" pitchFamily="2" charset="2"/>
              <a:buChar char=""/>
            </a:pPr>
            <a:r>
              <a:rPr lang="en-GB" dirty="0" smtClean="0">
                <a:solidFill>
                  <a:srgbClr val="FF0000"/>
                </a:solidFill>
                <a:latin typeface="Tw Cen MT" pitchFamily="34" charset="0"/>
              </a:rPr>
              <a:t>ANYTHING MISSING ?</a:t>
            </a:r>
            <a:endParaRPr lang="en-GB" dirty="0">
              <a:solidFill>
                <a:srgbClr val="FF0000"/>
              </a:solidFill>
              <a:latin typeface="Tw Cen MT" pitchFamily="34" charset="0"/>
            </a:endParaRPr>
          </a:p>
          <a:p>
            <a:pPr lvl="2">
              <a:spcBef>
                <a:spcPct val="20000"/>
              </a:spcBef>
              <a:buClr>
                <a:srgbClr val="E0752F"/>
              </a:buClr>
              <a:buSzPct val="60000"/>
              <a:buFont typeface="Wingdings" pitchFamily="2" charset="2"/>
              <a:buChar char=""/>
            </a:pPr>
            <a:endParaRPr lang="en-GB" dirty="0">
              <a:latin typeface="Tw Cen MT" pitchFamily="34" charset="0"/>
            </a:endParaRPr>
          </a:p>
          <a:p>
            <a:pPr lvl="2">
              <a:spcBef>
                <a:spcPct val="20000"/>
              </a:spcBef>
              <a:buClr>
                <a:srgbClr val="E0752F"/>
              </a:buClr>
              <a:buSzPct val="60000"/>
              <a:buFont typeface="Wingdings" pitchFamily="2" charset="2"/>
              <a:buChar char=""/>
            </a:pPr>
            <a:endParaRPr lang="en-GB" dirty="0">
              <a:latin typeface="Tw Cen MT" pitchFamily="34" charset="0"/>
            </a:endParaRPr>
          </a:p>
        </p:txBody>
      </p:sp>
      <p:sp>
        <p:nvSpPr>
          <p:cNvPr id="6" name="Title 8"/>
          <p:cNvSpPr txBox="1">
            <a:spLocks/>
          </p:cNvSpPr>
          <p:nvPr/>
        </p:nvSpPr>
        <p:spPr>
          <a:xfrm>
            <a:off x="609600" y="1412875"/>
            <a:ext cx="7467600" cy="7112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000" kern="1200" cap="small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Tw Cen MT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Tw Cen MT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Tw Cen MT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Tw Cen MT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 pitchFamily="18" charset="0"/>
              </a:defRPr>
            </a:lvl9pPr>
          </a:lstStyle>
          <a:p>
            <a:pPr>
              <a:defRPr/>
            </a:pPr>
            <a:r>
              <a:rPr lang="en-GB" dirty="0" smtClean="0"/>
              <a:t>Unit 3 – Higher Basic ICT Skills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457200" y="274637"/>
            <a:ext cx="7467600" cy="994123"/>
          </a:xfrm>
        </p:spPr>
        <p:txBody>
          <a:bodyPr/>
          <a:lstStyle/>
          <a:p>
            <a:pPr>
              <a:defRPr/>
            </a:pPr>
            <a:r>
              <a:rPr lang="en-GB" dirty="0" smtClean="0"/>
              <a:t>The </a:t>
            </a:r>
            <a:r>
              <a:rPr lang="en-GB" dirty="0" err="1" smtClean="0"/>
              <a:t>ViPi</a:t>
            </a:r>
            <a:r>
              <a:rPr lang="en-GB" dirty="0" smtClean="0"/>
              <a:t> Curriculum</a:t>
            </a:r>
            <a:endParaRPr lang="en-GB" dirty="0"/>
          </a:p>
        </p:txBody>
      </p:sp>
      <p:sp>
        <p:nvSpPr>
          <p:cNvPr id="32772" name="Slide Number Placeholder 4"/>
          <p:cNvSpPr>
            <a:spLocks noGrp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F0E1A8C6-569E-4262-AF28-BBB1188EB125}" type="slidenum">
              <a:rPr lang="en-US" smtClean="0">
                <a:solidFill>
                  <a:srgbClr val="FFFFFF"/>
                </a:solidFill>
                <a:latin typeface="Century Schoolbook" pitchFamily="18" charset="0"/>
              </a:rPr>
              <a:pPr eaLnBrk="1" hangingPunct="1"/>
              <a:t>8</a:t>
            </a:fld>
            <a:endParaRPr lang="en-US" smtClean="0">
              <a:solidFill>
                <a:srgbClr val="FFFFFF"/>
              </a:solidFill>
              <a:latin typeface="Century Schoolbook" pitchFamily="18" charset="0"/>
            </a:endParaRPr>
          </a:p>
        </p:txBody>
      </p:sp>
      <p:sp>
        <p:nvSpPr>
          <p:cNvPr id="32773" name="Content Placeholder 9"/>
          <p:cNvSpPr txBox="1">
            <a:spLocks/>
          </p:cNvSpPr>
          <p:nvPr/>
        </p:nvSpPr>
        <p:spPr bwMode="auto">
          <a:xfrm>
            <a:off x="268799" y="3511645"/>
            <a:ext cx="3311591" cy="28503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639763" indent="-2730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indent="-18256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indent="0">
              <a:spcBef>
                <a:spcPct val="20000"/>
              </a:spcBef>
              <a:buClr>
                <a:srgbClr val="E0752F"/>
              </a:buClr>
              <a:buSzPct val="60000"/>
            </a:pPr>
            <a:r>
              <a:rPr lang="en-GB" sz="1600" dirty="0" smtClean="0">
                <a:latin typeface="+mn-lt"/>
              </a:rPr>
              <a:t>Several  previous projects have involved development of serious games to address different aspects of </a:t>
            </a:r>
            <a:r>
              <a:rPr lang="en-GB" sz="1600" dirty="0" smtClean="0">
                <a:latin typeface="+mn-lt"/>
              </a:rPr>
              <a:t>improvement </a:t>
            </a:r>
            <a:r>
              <a:rPr lang="en-GB" sz="1600" dirty="0" smtClean="0">
                <a:latin typeface="+mn-lt"/>
              </a:rPr>
              <a:t>of basic, personal </a:t>
            </a:r>
            <a:r>
              <a:rPr lang="en-GB" sz="1600" dirty="0">
                <a:latin typeface="+mn-lt"/>
              </a:rPr>
              <a:t>and work-sustainability skills of people at risk of social </a:t>
            </a:r>
            <a:r>
              <a:rPr lang="en-GB" sz="1600" dirty="0" smtClean="0">
                <a:latin typeface="+mn-lt"/>
              </a:rPr>
              <a:t>exclusion, </a:t>
            </a:r>
            <a:r>
              <a:rPr lang="en-GB" sz="1600" dirty="0">
                <a:latin typeface="+mn-lt"/>
              </a:rPr>
              <a:t>including those with </a:t>
            </a:r>
            <a:r>
              <a:rPr lang="en-GB" sz="1600" dirty="0" smtClean="0">
                <a:latin typeface="+mn-lt"/>
              </a:rPr>
              <a:t>disabilities.</a:t>
            </a:r>
          </a:p>
          <a:p>
            <a:pPr marL="0" indent="0">
              <a:spcBef>
                <a:spcPct val="20000"/>
              </a:spcBef>
              <a:buClr>
                <a:srgbClr val="E0752F"/>
              </a:buClr>
              <a:buSzPct val="60000"/>
            </a:pPr>
            <a:r>
              <a:rPr lang="en-GB" sz="1600" dirty="0" smtClean="0">
                <a:latin typeface="+mn-lt"/>
              </a:rPr>
              <a:t>The games developed </a:t>
            </a:r>
            <a:r>
              <a:rPr lang="en-GB" sz="1600" dirty="0">
                <a:latin typeface="+mn-lt"/>
              </a:rPr>
              <a:t>a</a:t>
            </a:r>
            <a:r>
              <a:rPr lang="en-GB" sz="1600" dirty="0" smtClean="0">
                <a:latin typeface="+mn-lt"/>
              </a:rPr>
              <a:t>re </a:t>
            </a:r>
            <a:r>
              <a:rPr lang="en-GB" sz="1600" dirty="0" smtClean="0">
                <a:latin typeface="+mn-lt"/>
              </a:rPr>
              <a:t>often transferable </a:t>
            </a:r>
            <a:r>
              <a:rPr lang="en-GB" sz="1600" dirty="0" smtClean="0">
                <a:latin typeface="+mn-lt"/>
              </a:rPr>
              <a:t>to </a:t>
            </a:r>
            <a:r>
              <a:rPr lang="en-GB" sz="1600" dirty="0" err="1" smtClean="0">
                <a:latin typeface="+mn-lt"/>
              </a:rPr>
              <a:t>ViPi</a:t>
            </a:r>
            <a:r>
              <a:rPr lang="en-GB" sz="1600" dirty="0" smtClean="0">
                <a:latin typeface="+mn-lt"/>
              </a:rPr>
              <a:t> with the addition of new </a:t>
            </a:r>
            <a:r>
              <a:rPr lang="en-GB" sz="1600" dirty="0" smtClean="0">
                <a:latin typeface="+mn-lt"/>
              </a:rPr>
              <a:t>content, and minor accessibility tweaks.</a:t>
            </a:r>
            <a:endParaRPr lang="en-GB" sz="1600" dirty="0">
              <a:latin typeface="+mn-lt"/>
            </a:endParaRPr>
          </a:p>
        </p:txBody>
      </p:sp>
      <p:sp>
        <p:nvSpPr>
          <p:cNvPr id="6" name="Title 8"/>
          <p:cNvSpPr txBox="1">
            <a:spLocks/>
          </p:cNvSpPr>
          <p:nvPr/>
        </p:nvSpPr>
        <p:spPr>
          <a:xfrm>
            <a:off x="609600" y="1268761"/>
            <a:ext cx="7467600" cy="720080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000" kern="1200" cap="small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Tw Cen MT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Tw Cen MT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Tw Cen MT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Tw Cen MT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 pitchFamily="18" charset="0"/>
              </a:defRPr>
            </a:lvl9pPr>
          </a:lstStyle>
          <a:p>
            <a:pPr>
              <a:defRPr/>
            </a:pPr>
            <a:r>
              <a:rPr lang="en-GB" dirty="0" smtClean="0"/>
              <a:t>Game Portfolio</a:t>
            </a:r>
          </a:p>
        </p:txBody>
      </p:sp>
      <p:pic>
        <p:nvPicPr>
          <p:cNvPr id="16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0998" y="4365104"/>
            <a:ext cx="2073801" cy="15912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5427" y="4071539"/>
            <a:ext cx="2095753" cy="16080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237" y="2036556"/>
            <a:ext cx="788454" cy="5273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" name="Picture 8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3222" y="2001419"/>
            <a:ext cx="671372" cy="6738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" name="Text Box 9"/>
          <p:cNvSpPr txBox="1">
            <a:spLocks noChangeArrowheads="1"/>
          </p:cNvSpPr>
          <p:nvPr/>
        </p:nvSpPr>
        <p:spPr bwMode="auto">
          <a:xfrm>
            <a:off x="755576" y="2761936"/>
            <a:ext cx="2761926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GB" sz="2800" dirty="0" smtClean="0"/>
              <a:t>http://isrg.org.uk</a:t>
            </a:r>
            <a:endParaRPr lang="en-GB" sz="2800" dirty="0"/>
          </a:p>
        </p:txBody>
      </p:sp>
      <p:sp>
        <p:nvSpPr>
          <p:cNvPr id="21" name="Text Box 9"/>
          <p:cNvSpPr txBox="1">
            <a:spLocks noChangeArrowheads="1"/>
          </p:cNvSpPr>
          <p:nvPr/>
        </p:nvSpPr>
        <p:spPr bwMode="auto">
          <a:xfrm>
            <a:off x="3874904" y="742036"/>
            <a:ext cx="2054569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GB" dirty="0" smtClean="0"/>
              <a:t>Cheese Factory</a:t>
            </a:r>
          </a:p>
          <a:p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1276" y="1065202"/>
            <a:ext cx="1781827" cy="2795535"/>
          </a:xfrm>
          <a:prstGeom prst="rect">
            <a:avLst/>
          </a:prstGeom>
        </p:spPr>
      </p:pic>
      <p:sp>
        <p:nvSpPr>
          <p:cNvPr id="22" name="Text Box 9"/>
          <p:cNvSpPr txBox="1">
            <a:spLocks noChangeArrowheads="1"/>
          </p:cNvSpPr>
          <p:nvPr/>
        </p:nvSpPr>
        <p:spPr bwMode="auto">
          <a:xfrm>
            <a:off x="5798927" y="4077072"/>
            <a:ext cx="1583605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GB" dirty="0" smtClean="0"/>
              <a:t>Escapology</a:t>
            </a:r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23" name="Text Box 9"/>
          <p:cNvSpPr txBox="1">
            <a:spLocks noChangeArrowheads="1"/>
          </p:cNvSpPr>
          <p:nvPr/>
        </p:nvSpPr>
        <p:spPr bwMode="auto">
          <a:xfrm>
            <a:off x="3707127" y="5439692"/>
            <a:ext cx="1583605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GB" dirty="0" smtClean="0"/>
              <a:t>Editor</a:t>
            </a:r>
          </a:p>
          <a:p>
            <a:endParaRPr lang="en-GB" dirty="0" smtClean="0"/>
          </a:p>
          <a:p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1505" y="1186215"/>
            <a:ext cx="1716123" cy="1283737"/>
          </a:xfrm>
          <a:prstGeom prst="rect">
            <a:avLst/>
          </a:prstGeom>
        </p:spPr>
      </p:pic>
      <p:sp>
        <p:nvSpPr>
          <p:cNvPr id="24" name="Text Box 9"/>
          <p:cNvSpPr txBox="1">
            <a:spLocks noChangeArrowheads="1"/>
          </p:cNvSpPr>
          <p:nvPr/>
        </p:nvSpPr>
        <p:spPr bwMode="auto">
          <a:xfrm>
            <a:off x="5815455" y="870519"/>
            <a:ext cx="1599086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GB" dirty="0" smtClean="0"/>
              <a:t>Rob the Mob</a:t>
            </a:r>
          </a:p>
          <a:p>
            <a:endParaRPr lang="en-GB" dirty="0"/>
          </a:p>
        </p:txBody>
      </p:sp>
      <p:pic>
        <p:nvPicPr>
          <p:cNvPr id="25" name="Picture 10" descr="GOET_logo_w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1386" y="2088396"/>
            <a:ext cx="1168207" cy="4998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7" descr="RECALL-logo-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5098" y="1988841"/>
            <a:ext cx="638068" cy="6864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9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0047" y="2742288"/>
            <a:ext cx="1607644" cy="123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" name="Text Box 9"/>
          <p:cNvSpPr txBox="1">
            <a:spLocks noChangeArrowheads="1"/>
          </p:cNvSpPr>
          <p:nvPr/>
        </p:nvSpPr>
        <p:spPr bwMode="auto">
          <a:xfrm>
            <a:off x="5910047" y="2490602"/>
            <a:ext cx="2046509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GB" dirty="0" smtClean="0"/>
              <a:t>Virtual Store</a:t>
            </a:r>
            <a:endParaRPr lang="en-GB" dirty="0"/>
          </a:p>
        </p:txBody>
      </p:sp>
      <p:pic>
        <p:nvPicPr>
          <p:cNvPr id="31" name="Picture 5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4493" y="1588955"/>
            <a:ext cx="1388343" cy="16407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2" name="Text Box 9"/>
          <p:cNvSpPr txBox="1">
            <a:spLocks noChangeArrowheads="1"/>
          </p:cNvSpPr>
          <p:nvPr/>
        </p:nvSpPr>
        <p:spPr bwMode="auto">
          <a:xfrm>
            <a:off x="7517691" y="1228120"/>
            <a:ext cx="180077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GB" dirty="0" err="1" smtClean="0"/>
              <a:t>Memobile</a:t>
            </a:r>
            <a:endParaRPr lang="en-GB" dirty="0"/>
          </a:p>
        </p:txBody>
      </p:sp>
      <p:pic>
        <p:nvPicPr>
          <p:cNvPr id="33" name="Picture 7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82655" y="3673524"/>
            <a:ext cx="1566589" cy="12020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4" name="Text Box 9"/>
          <p:cNvSpPr txBox="1">
            <a:spLocks noChangeArrowheads="1"/>
          </p:cNvSpPr>
          <p:nvPr/>
        </p:nvSpPr>
        <p:spPr bwMode="auto">
          <a:xfrm>
            <a:off x="7547454" y="3365747"/>
            <a:ext cx="2053539" cy="6155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GB" sz="1600" dirty="0" smtClean="0"/>
              <a:t>My Appearance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02303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The </a:t>
            </a:r>
            <a:r>
              <a:rPr lang="en-GB" dirty="0" err="1" smtClean="0"/>
              <a:t>ViPi</a:t>
            </a:r>
            <a:r>
              <a:rPr lang="en-GB" dirty="0" smtClean="0"/>
              <a:t> Curriculum</a:t>
            </a:r>
            <a:endParaRPr lang="en-GB" dirty="0"/>
          </a:p>
        </p:txBody>
      </p:sp>
      <p:sp>
        <p:nvSpPr>
          <p:cNvPr id="32772" name="Slide Number Placeholder 4"/>
          <p:cNvSpPr>
            <a:spLocks noGrp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F0E1A8C6-569E-4262-AF28-BBB1188EB125}" type="slidenum">
              <a:rPr lang="en-US" smtClean="0">
                <a:solidFill>
                  <a:srgbClr val="FFFFFF"/>
                </a:solidFill>
                <a:latin typeface="Century Schoolbook" pitchFamily="18" charset="0"/>
              </a:rPr>
              <a:pPr eaLnBrk="1" hangingPunct="1"/>
              <a:t>9</a:t>
            </a:fld>
            <a:endParaRPr lang="en-US" smtClean="0">
              <a:solidFill>
                <a:srgbClr val="FFFFFF"/>
              </a:solidFill>
              <a:latin typeface="Century Schoolbook" pitchFamily="18" charset="0"/>
            </a:endParaRPr>
          </a:p>
        </p:txBody>
      </p:sp>
      <p:sp>
        <p:nvSpPr>
          <p:cNvPr id="6" name="Title 8"/>
          <p:cNvSpPr txBox="1">
            <a:spLocks/>
          </p:cNvSpPr>
          <p:nvPr/>
        </p:nvSpPr>
        <p:spPr>
          <a:xfrm>
            <a:off x="609600" y="1268761"/>
            <a:ext cx="7467600" cy="720080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000" kern="1200" cap="small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Tw Cen MT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Tw Cen MT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Tw Cen MT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Tw Cen MT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 pitchFamily="18" charset="0"/>
              </a:defRPr>
            </a:lvl9pPr>
          </a:lstStyle>
          <a:p>
            <a:pPr>
              <a:defRPr/>
            </a:pPr>
            <a:r>
              <a:rPr lang="en-GB" dirty="0" err="1" smtClean="0"/>
              <a:t>ViPi</a:t>
            </a:r>
            <a:r>
              <a:rPr lang="en-GB" dirty="0" smtClean="0"/>
              <a:t> Desktop Games</a:t>
            </a:r>
          </a:p>
        </p:txBody>
      </p:sp>
      <p:sp>
        <p:nvSpPr>
          <p:cNvPr id="20" name="Text Box 9"/>
          <p:cNvSpPr txBox="1">
            <a:spLocks noChangeArrowheads="1"/>
          </p:cNvSpPr>
          <p:nvPr/>
        </p:nvSpPr>
        <p:spPr bwMode="auto">
          <a:xfrm>
            <a:off x="197482" y="1916832"/>
            <a:ext cx="5184576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GB" dirty="0"/>
              <a:t>New content for </a:t>
            </a:r>
            <a:r>
              <a:rPr lang="en-GB" dirty="0" smtClean="0"/>
              <a:t>previous games: http</a:t>
            </a:r>
            <a:r>
              <a:rPr lang="en-GB" dirty="0"/>
              <a:t>://</a:t>
            </a:r>
            <a:r>
              <a:rPr lang="en-GB" dirty="0" smtClean="0"/>
              <a:t>isrg.org.uk/projects</a:t>
            </a:r>
            <a:endParaRPr lang="en-GB" dirty="0"/>
          </a:p>
        </p:txBody>
      </p:sp>
      <p:sp>
        <p:nvSpPr>
          <p:cNvPr id="22" name="Text Box 9"/>
          <p:cNvSpPr txBox="1">
            <a:spLocks noChangeArrowheads="1"/>
          </p:cNvSpPr>
          <p:nvPr/>
        </p:nvSpPr>
        <p:spPr bwMode="auto">
          <a:xfrm>
            <a:off x="3586291" y="3356992"/>
            <a:ext cx="1583605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GB" dirty="0" smtClean="0"/>
              <a:t>Escapology</a:t>
            </a:r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23" name="Text Box 9"/>
          <p:cNvSpPr txBox="1">
            <a:spLocks noChangeArrowheads="1"/>
          </p:cNvSpPr>
          <p:nvPr/>
        </p:nvSpPr>
        <p:spPr bwMode="auto">
          <a:xfrm>
            <a:off x="5004048" y="1294448"/>
            <a:ext cx="1007003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GB" dirty="0" smtClean="0"/>
              <a:t>Editor</a:t>
            </a:r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24" name="Text Box 9"/>
          <p:cNvSpPr txBox="1">
            <a:spLocks noChangeArrowheads="1"/>
          </p:cNvSpPr>
          <p:nvPr/>
        </p:nvSpPr>
        <p:spPr bwMode="auto">
          <a:xfrm>
            <a:off x="2429138" y="2697535"/>
            <a:ext cx="1599086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GB" dirty="0" smtClean="0"/>
              <a:t>True/False Quiz</a:t>
            </a:r>
          </a:p>
          <a:p>
            <a:endParaRPr lang="en-GB" dirty="0"/>
          </a:p>
        </p:txBody>
      </p:sp>
      <p:pic>
        <p:nvPicPr>
          <p:cNvPr id="4" name="Picture 3" descr="Adobe Flash Player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584" y="4423605"/>
            <a:ext cx="2056656" cy="1664219"/>
          </a:xfrm>
          <a:prstGeom prst="rect">
            <a:avLst/>
          </a:prstGeom>
        </p:spPr>
      </p:pic>
      <p:pic>
        <p:nvPicPr>
          <p:cNvPr id="5" name="Picture 4" descr="Adobe Flash Player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307" y="2659220"/>
            <a:ext cx="2078765" cy="1682110"/>
          </a:xfrm>
          <a:prstGeom prst="rect">
            <a:avLst/>
          </a:prstGeom>
        </p:spPr>
      </p:pic>
      <p:pic>
        <p:nvPicPr>
          <p:cNvPr id="10" name="Picture 9" descr="Game On Question Editor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2564" y="1268761"/>
            <a:ext cx="2780866" cy="2166729"/>
          </a:xfrm>
          <a:prstGeom prst="rect">
            <a:avLst/>
          </a:prstGeom>
        </p:spPr>
      </p:pic>
      <p:pic>
        <p:nvPicPr>
          <p:cNvPr id="2" name="Picture 1" descr="Adobe Flash Player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6291" y="3677360"/>
            <a:ext cx="3263950" cy="2631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2303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riel">
    <a:dk1>
      <a:sysClr val="windowText" lastClr="000000"/>
    </a:dk1>
    <a:lt1>
      <a:sysClr val="window" lastClr="FFFFFF"/>
    </a:lt1>
    <a:dk2>
      <a:srgbClr val="575F6D"/>
    </a:dk2>
    <a:lt2>
      <a:srgbClr val="FFF39D"/>
    </a:lt2>
    <a:accent1>
      <a:srgbClr val="FE8637"/>
    </a:accent1>
    <a:accent2>
      <a:srgbClr val="7598D9"/>
    </a:accent2>
    <a:accent3>
      <a:srgbClr val="B32C16"/>
    </a:accent3>
    <a:accent4>
      <a:srgbClr val="F5CD2D"/>
    </a:accent4>
    <a:accent5>
      <a:srgbClr val="AEBAD5"/>
    </a:accent5>
    <a:accent6>
      <a:srgbClr val="777C84"/>
    </a:accent6>
    <a:hlink>
      <a:srgbClr val="D2611C"/>
    </a:hlink>
    <a:folHlink>
      <a:srgbClr val="3B435B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1768</TotalTime>
  <Words>617</Words>
  <Application>Microsoft Office PowerPoint</Application>
  <PresentationFormat>On-screen Show (4:3)</PresentationFormat>
  <Paragraphs>178</Paragraphs>
  <Slides>11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Oriel</vt:lpstr>
      <vt:lpstr>ViPi - Virtual Portal for Interaction and ICT Training for People with Disabilities</vt:lpstr>
      <vt:lpstr>ViPi Workshop–  The ViPi Basic ICT Training Curriculum Andy Burton Nottingham Trent University, UK</vt:lpstr>
      <vt:lpstr>The ViPi Curriculum</vt:lpstr>
      <vt:lpstr>The ViPi Curriculum</vt:lpstr>
      <vt:lpstr>The ViPi Curriculum</vt:lpstr>
      <vt:lpstr>The ViPi Curriculum</vt:lpstr>
      <vt:lpstr>The ViPi Curriculum</vt:lpstr>
      <vt:lpstr>The ViPi Curriculum</vt:lpstr>
      <vt:lpstr>The ViPi Curriculum</vt:lpstr>
      <vt:lpstr>The ViPi Curriculum</vt:lpstr>
      <vt:lpstr>The ViPi Curriculum</vt:lpstr>
    </vt:vector>
  </TitlesOfParts>
  <Company>Acer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template</dc:title>
  <dc:subject>ViPi - Virtual portal for ImpaiRed Groups Interaction</dc:subject>
  <dc:creator>Karel Van Isacker</dc:creator>
  <cp:lastModifiedBy>Burton, Andy</cp:lastModifiedBy>
  <cp:revision>106</cp:revision>
  <dcterms:created xsi:type="dcterms:W3CDTF">2011-01-06T16:23:49Z</dcterms:created>
  <dcterms:modified xsi:type="dcterms:W3CDTF">2012-05-02T07:38:00Z</dcterms:modified>
</cp:coreProperties>
</file>