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notesSlides/notesSlide7.xml" ContentType="application/vnd.openxmlformats-officedocument.presentationml.notesSlide+xml"/>
  <Override PartName="/ppt/charts/chart4.xml" ContentType="application/vnd.openxmlformats-officedocument.drawingml.chart+xml"/>
  <Override PartName="/ppt/notesSlides/notesSlide8.xml" ContentType="application/vnd.openxmlformats-officedocument.presentationml.notesSlide+xml"/>
  <Override PartName="/ppt/charts/chart5.xml" ContentType="application/vnd.openxmlformats-officedocument.drawingml.chart+xml"/>
  <Override PartName="/ppt/notesSlides/notesSlide9.xml" ContentType="application/vnd.openxmlformats-officedocument.presentationml.notesSlide+xml"/>
  <Override PartName="/ppt/charts/chart6.xml" ContentType="application/vnd.openxmlformats-officedocument.drawingml.chart+xml"/>
  <Override PartName="/ppt/notesSlides/notesSlide10.xml" ContentType="application/vnd.openxmlformats-officedocument.presentationml.notesSlide+xml"/>
  <Override PartName="/ppt/charts/chart7.xml" ContentType="application/vnd.openxmlformats-officedocument.drawingml.chart+xml"/>
  <Override PartName="/ppt/notesSlides/notesSlide11.xml" ContentType="application/vnd.openxmlformats-officedocument.presentationml.notesSlide+xml"/>
  <Override PartName="/ppt/charts/chart8.xml" ContentType="application/vnd.openxmlformats-officedocument.drawingml.chart+xml"/>
  <Override PartName="/ppt/notesSlides/notesSlide12.xml" ContentType="application/vnd.openxmlformats-officedocument.presentationml.notesSlide+xml"/>
  <Override PartName="/ppt/charts/chart9.xml" ContentType="application/vnd.openxmlformats-officedocument.drawingml.chart+xml"/>
  <Override PartName="/ppt/notesSlides/notesSlide13.xml" ContentType="application/vnd.openxmlformats-officedocument.presentationml.notesSlide+xml"/>
  <Override PartName="/ppt/charts/chart10.xml" ContentType="application/vnd.openxmlformats-officedocument.drawingml.chart+xml"/>
  <Override PartName="/ppt/notesSlides/notesSlide14.xml" ContentType="application/vnd.openxmlformats-officedocument.presentationml.notesSlide+xml"/>
  <Override PartName="/ppt/charts/chart11.xml" ContentType="application/vnd.openxmlformats-officedocument.drawingml.chart+xml"/>
  <Override PartName="/ppt/charts/chart12.xml" ContentType="application/vnd.openxmlformats-officedocument.drawingml.chart+xml"/>
  <Override PartName="/ppt/notesSlides/notesSlide15.xml" ContentType="application/vnd.openxmlformats-officedocument.presentationml.notesSlide+xml"/>
  <Override PartName="/ppt/charts/chart13.xml" ContentType="application/vnd.openxmlformats-officedocument.drawingml.chart+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8"/>
  </p:notesMasterIdLst>
  <p:sldIdLst>
    <p:sldId id="328" r:id="rId2"/>
    <p:sldId id="265" r:id="rId3"/>
    <p:sldId id="306" r:id="rId4"/>
    <p:sldId id="307" r:id="rId5"/>
    <p:sldId id="311" r:id="rId6"/>
    <p:sldId id="312" r:id="rId7"/>
    <p:sldId id="313" r:id="rId8"/>
    <p:sldId id="314" r:id="rId9"/>
    <p:sldId id="315" r:id="rId10"/>
    <p:sldId id="316" r:id="rId11"/>
    <p:sldId id="317" r:id="rId12"/>
    <p:sldId id="318" r:id="rId13"/>
    <p:sldId id="319" r:id="rId14"/>
    <p:sldId id="320" r:id="rId15"/>
    <p:sldId id="321" r:id="rId16"/>
    <p:sldId id="327"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94676" autoAdjust="0"/>
  </p:normalViewPr>
  <p:slideViewPr>
    <p:cSldViewPr>
      <p:cViewPr varScale="1">
        <p:scale>
          <a:sx n="92" d="100"/>
          <a:sy n="92" d="100"/>
        </p:scale>
        <p:origin x="-1338"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cmp3burtoam\My%20Documents\ViPiProject\documents\survey\Results\Analysis\All%20data%20breakdown4.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C:\Documents%20and%20Settings\cmp3burtoam\My%20Documents\ViPiProject\documents\survey\Results\Analysis\All%20data%20breakdown4.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C:\Documents%20and%20Settings\cmp3burtoam\My%20Documents\ViPiProject\documents\survey\Results\Analysis\All%20data%20breakdown4.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C:\Documents%20and%20Settings\cmp3burtoam\My%20Documents\ViPiProject\documents\survey\Results\Analysis\All%20data%20breakdown4.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C:\Documents%20and%20Settings\cmp3burtoam\My%20Documents\ViPiProject\documents\survey\Results\Analysis\All%20data%20breakdown4.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Documents%20and%20Settings\cmp3burtoam\My%20Documents\ViPiProject\documents\survey\Results\Analysis\All%20data%20breakdown4.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Documents%20and%20Settings\cmp3burtoam\My%20Documents\ViPiProject\documents\survey\Results\Analysis\All%20data%20breakdown4.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Documents%20and%20Settings\cmp3burtoam\My%20Documents\ViPiProject\documents\survey\Results\Analysis\All%20data%20breakdown5.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Documents%20and%20Settings\cmp3burtoam\My%20Documents\ViPiProject\documents\survey\Results\Analysis\All%20data%20breakdown4.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Documents%20and%20Settings\cmp3burtoam\My%20Documents\ViPiProject\documents\survey\Results\Analysis\All%20data%20breakdown4.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Documents%20and%20Settings\cmp3burtoam\My%20Documents\ViPiProject\documents\survey\Results\Analysis\All%20data%20breakdown5.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Documents%20and%20Settings\cmp3burtoam\My%20Documents\ViPiProject\documents\survey\Results\Analysis\All%20data%20breakdown5.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C:\Documents%20and%20Settings\cmp3burtoam\My%20Documents\ViPiProject\documents\survey\Results\Analysis\All%20data%20breakdown5.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Lbls>
            <c:showLegendKey val="0"/>
            <c:showVal val="1"/>
            <c:showCatName val="1"/>
            <c:showSerName val="0"/>
            <c:showPercent val="0"/>
            <c:showBubbleSize val="0"/>
            <c:showLeaderLines val="1"/>
          </c:dLbls>
          <c:cat>
            <c:strRef>
              <c:f>demographic!$A$3:$A$8</c:f>
              <c:strCache>
                <c:ptCount val="6"/>
                <c:pt idx="0">
                  <c:v>intermediary</c:v>
                </c:pt>
                <c:pt idx="1">
                  <c:v>policy maker</c:v>
                </c:pt>
                <c:pt idx="2">
                  <c:v>relative/carer</c:v>
                </c:pt>
                <c:pt idx="3">
                  <c:v>trainer</c:v>
                </c:pt>
                <c:pt idx="4">
                  <c:v>person with a disability</c:v>
                </c:pt>
                <c:pt idx="5">
                  <c:v>organisation's representative</c:v>
                </c:pt>
              </c:strCache>
            </c:strRef>
          </c:cat>
          <c:val>
            <c:numRef>
              <c:f>demographic!$B$3:$B$8</c:f>
              <c:numCache>
                <c:formatCode>General</c:formatCode>
                <c:ptCount val="6"/>
                <c:pt idx="0">
                  <c:v>13</c:v>
                </c:pt>
                <c:pt idx="1">
                  <c:v>15</c:v>
                </c:pt>
                <c:pt idx="2">
                  <c:v>16</c:v>
                </c:pt>
                <c:pt idx="3">
                  <c:v>24</c:v>
                </c:pt>
                <c:pt idx="4">
                  <c:v>35</c:v>
                </c:pt>
                <c:pt idx="5">
                  <c:v>75</c:v>
                </c:pt>
              </c:numCache>
            </c:numRef>
          </c:val>
        </c:ser>
        <c:dLbls>
          <c:showLegendKey val="0"/>
          <c:showVal val="1"/>
          <c:showCatName val="1"/>
          <c:showSerName val="0"/>
          <c:showPercent val="0"/>
          <c:showBubbleSize val="0"/>
          <c:showLeaderLines val="1"/>
        </c:dLbls>
        <c:firstSliceAng val="0"/>
      </c:pieChart>
    </c:plotArea>
    <c:plotVisOnly val="1"/>
    <c:dispBlanksAs val="gap"/>
    <c:showDLblsOverMax val="0"/>
  </c:chart>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bar"/>
        <c:grouping val="stacked"/>
        <c:varyColors val="0"/>
        <c:ser>
          <c:idx val="0"/>
          <c:order val="0"/>
          <c:invertIfNegative val="0"/>
          <c:cat>
            <c:strRef>
              <c:f>demographic!$A$203:$A$212</c:f>
              <c:strCache>
                <c:ptCount val="10"/>
                <c:pt idx="0">
                  <c:v>Information technology</c:v>
                </c:pt>
                <c:pt idx="1">
                  <c:v>Professional</c:v>
                </c:pt>
                <c:pt idx="2">
                  <c:v>Management</c:v>
                </c:pt>
                <c:pt idx="3">
                  <c:v>Communications</c:v>
                </c:pt>
                <c:pt idx="4">
                  <c:v>Human resources</c:v>
                </c:pt>
                <c:pt idx="5">
                  <c:v>Arts</c:v>
                </c:pt>
                <c:pt idx="6">
                  <c:v>Clerical</c:v>
                </c:pt>
                <c:pt idx="7">
                  <c:v>Trade</c:v>
                </c:pt>
                <c:pt idx="8">
                  <c:v>Caregiver</c:v>
                </c:pt>
                <c:pt idx="9">
                  <c:v>Retail</c:v>
                </c:pt>
              </c:strCache>
            </c:strRef>
          </c:cat>
          <c:val>
            <c:numRef>
              <c:f>demographic!$B$203:$B$212</c:f>
              <c:numCache>
                <c:formatCode>General</c:formatCode>
                <c:ptCount val="10"/>
                <c:pt idx="0">
                  <c:v>13</c:v>
                </c:pt>
                <c:pt idx="1">
                  <c:v>11</c:v>
                </c:pt>
                <c:pt idx="2">
                  <c:v>11</c:v>
                </c:pt>
                <c:pt idx="3">
                  <c:v>9</c:v>
                </c:pt>
                <c:pt idx="4">
                  <c:v>7</c:v>
                </c:pt>
                <c:pt idx="5">
                  <c:v>5</c:v>
                </c:pt>
                <c:pt idx="6">
                  <c:v>5</c:v>
                </c:pt>
                <c:pt idx="7">
                  <c:v>4</c:v>
                </c:pt>
                <c:pt idx="8">
                  <c:v>3</c:v>
                </c:pt>
                <c:pt idx="9">
                  <c:v>1</c:v>
                </c:pt>
              </c:numCache>
            </c:numRef>
          </c:val>
        </c:ser>
        <c:dLbls>
          <c:showLegendKey val="0"/>
          <c:showVal val="0"/>
          <c:showCatName val="0"/>
          <c:showSerName val="0"/>
          <c:showPercent val="0"/>
          <c:showBubbleSize val="0"/>
        </c:dLbls>
        <c:gapWidth val="150"/>
        <c:shape val="box"/>
        <c:axId val="69663360"/>
        <c:axId val="70029696"/>
        <c:axId val="0"/>
      </c:bar3DChart>
      <c:catAx>
        <c:axId val="69663360"/>
        <c:scaling>
          <c:orientation val="minMax"/>
        </c:scaling>
        <c:delete val="0"/>
        <c:axPos val="l"/>
        <c:majorTickMark val="out"/>
        <c:minorTickMark val="none"/>
        <c:tickLblPos val="nextTo"/>
        <c:crossAx val="70029696"/>
        <c:crosses val="autoZero"/>
        <c:auto val="1"/>
        <c:lblAlgn val="ctr"/>
        <c:lblOffset val="100"/>
        <c:noMultiLvlLbl val="0"/>
      </c:catAx>
      <c:valAx>
        <c:axId val="70029696"/>
        <c:scaling>
          <c:orientation val="minMax"/>
        </c:scaling>
        <c:delete val="0"/>
        <c:axPos val="b"/>
        <c:majorGridlines/>
        <c:numFmt formatCode="General" sourceLinked="1"/>
        <c:majorTickMark val="out"/>
        <c:minorTickMark val="none"/>
        <c:tickLblPos val="nextTo"/>
        <c:crossAx val="69663360"/>
        <c:crosses val="autoZero"/>
        <c:crossBetween val="between"/>
      </c:valAx>
    </c:plotArea>
    <c:plotVisOnly val="1"/>
    <c:dispBlanksAs val="gap"/>
    <c:showDLblsOverMax val="0"/>
  </c:chart>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rAngAx val="1"/>
    </c:view3D>
    <c:floor>
      <c:thickness val="0"/>
    </c:floor>
    <c:sideWall>
      <c:thickness val="0"/>
    </c:sideWall>
    <c:backWall>
      <c:thickness val="0"/>
    </c:backWall>
    <c:plotArea>
      <c:layout/>
      <c:bar3DChart>
        <c:barDir val="bar"/>
        <c:grouping val="clustered"/>
        <c:varyColors val="0"/>
        <c:ser>
          <c:idx val="0"/>
          <c:order val="0"/>
          <c:invertIfNegative val="0"/>
          <c:cat>
            <c:strRef>
              <c:f>demographic!$A$75:$A$95</c:f>
              <c:strCache>
                <c:ptCount val="21"/>
                <c:pt idx="0">
                  <c:v> Other</c:v>
                </c:pt>
                <c:pt idx="1">
                  <c:v> Apprenticeship</c:v>
                </c:pt>
                <c:pt idx="2">
                  <c:v> Generative development</c:v>
                </c:pt>
                <c:pt idx="3">
                  <c:v> Story telling</c:v>
                </c:pt>
                <c:pt idx="4">
                  <c:v> Modelling</c:v>
                </c:pt>
                <c:pt idx="5">
                  <c:v> Exhibits</c:v>
                </c:pt>
                <c:pt idx="6">
                  <c:v> Simulations</c:v>
                </c:pt>
                <c:pt idx="7">
                  <c:v> Role playing</c:v>
                </c:pt>
                <c:pt idx="8">
                  <c:v> Facilitation</c:v>
                </c:pt>
                <c:pt idx="9">
                  <c:v> Debate</c:v>
                </c:pt>
                <c:pt idx="10">
                  <c:v> Field trips</c:v>
                </c:pt>
                <c:pt idx="11">
                  <c:v> Case studies</c:v>
                </c:pt>
                <c:pt idx="12">
                  <c:v> Motivation</c:v>
                </c:pt>
                <c:pt idx="13">
                  <c:v> Games based learning</c:v>
                </c:pt>
                <c:pt idx="14">
                  <c:v> Interaction</c:v>
                </c:pt>
                <c:pt idx="15">
                  <c:v> Demonstration</c:v>
                </c:pt>
                <c:pt idx="16">
                  <c:v> Collaboration</c:v>
                </c:pt>
                <c:pt idx="17">
                  <c:v> Tutorials</c:v>
                </c:pt>
                <c:pt idx="18">
                  <c:v> Presentation</c:v>
                </c:pt>
                <c:pt idx="19">
                  <c:v> Drill and practice</c:v>
                </c:pt>
                <c:pt idx="20">
                  <c:v> Discussion</c:v>
                </c:pt>
              </c:strCache>
            </c:strRef>
          </c:cat>
          <c:val>
            <c:numRef>
              <c:f>demographic!$B$75:$B$95</c:f>
              <c:numCache>
                <c:formatCode>General</c:formatCode>
                <c:ptCount val="21"/>
                <c:pt idx="0">
                  <c:v>0</c:v>
                </c:pt>
                <c:pt idx="1">
                  <c:v>6</c:v>
                </c:pt>
                <c:pt idx="2">
                  <c:v>7</c:v>
                </c:pt>
                <c:pt idx="3">
                  <c:v>10</c:v>
                </c:pt>
                <c:pt idx="4">
                  <c:v>12</c:v>
                </c:pt>
                <c:pt idx="5">
                  <c:v>14</c:v>
                </c:pt>
                <c:pt idx="6">
                  <c:v>14</c:v>
                </c:pt>
                <c:pt idx="7">
                  <c:v>18</c:v>
                </c:pt>
                <c:pt idx="8">
                  <c:v>18</c:v>
                </c:pt>
                <c:pt idx="9">
                  <c:v>19</c:v>
                </c:pt>
                <c:pt idx="10">
                  <c:v>19</c:v>
                </c:pt>
                <c:pt idx="11">
                  <c:v>19</c:v>
                </c:pt>
                <c:pt idx="12">
                  <c:v>22</c:v>
                </c:pt>
                <c:pt idx="13">
                  <c:v>25</c:v>
                </c:pt>
                <c:pt idx="14">
                  <c:v>25</c:v>
                </c:pt>
                <c:pt idx="15">
                  <c:v>26</c:v>
                </c:pt>
                <c:pt idx="16">
                  <c:v>26</c:v>
                </c:pt>
                <c:pt idx="17">
                  <c:v>27</c:v>
                </c:pt>
                <c:pt idx="18">
                  <c:v>32</c:v>
                </c:pt>
                <c:pt idx="19">
                  <c:v>33</c:v>
                </c:pt>
                <c:pt idx="20">
                  <c:v>33</c:v>
                </c:pt>
              </c:numCache>
            </c:numRef>
          </c:val>
        </c:ser>
        <c:dLbls>
          <c:showLegendKey val="0"/>
          <c:showVal val="1"/>
          <c:showCatName val="0"/>
          <c:showSerName val="0"/>
          <c:showPercent val="0"/>
          <c:showBubbleSize val="0"/>
        </c:dLbls>
        <c:gapWidth val="75"/>
        <c:shape val="box"/>
        <c:axId val="70226304"/>
        <c:axId val="70227840"/>
        <c:axId val="0"/>
      </c:bar3DChart>
      <c:catAx>
        <c:axId val="70226304"/>
        <c:scaling>
          <c:orientation val="minMax"/>
        </c:scaling>
        <c:delete val="0"/>
        <c:axPos val="l"/>
        <c:majorTickMark val="none"/>
        <c:minorTickMark val="none"/>
        <c:tickLblPos val="nextTo"/>
        <c:crossAx val="70227840"/>
        <c:crosses val="autoZero"/>
        <c:auto val="1"/>
        <c:lblAlgn val="ctr"/>
        <c:lblOffset val="100"/>
        <c:noMultiLvlLbl val="0"/>
      </c:catAx>
      <c:valAx>
        <c:axId val="70227840"/>
        <c:scaling>
          <c:orientation val="minMax"/>
        </c:scaling>
        <c:delete val="0"/>
        <c:axPos val="b"/>
        <c:numFmt formatCode="General" sourceLinked="1"/>
        <c:majorTickMark val="none"/>
        <c:minorTickMark val="none"/>
        <c:tickLblPos val="nextTo"/>
        <c:crossAx val="70226304"/>
        <c:crosses val="autoZero"/>
        <c:crossBetween val="between"/>
      </c:valAx>
    </c:plotArea>
    <c:plotVisOnly val="1"/>
    <c:dispBlanksAs val="gap"/>
    <c:showDLblsOverMax val="0"/>
  </c:chart>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bar"/>
        <c:grouping val="stacked"/>
        <c:varyColors val="0"/>
        <c:ser>
          <c:idx val="0"/>
          <c:order val="0"/>
          <c:invertIfNegative val="0"/>
          <c:cat>
            <c:strRef>
              <c:f>demographic!$A$67:$A$71</c:f>
              <c:strCache>
                <c:ptCount val="5"/>
                <c:pt idx="0">
                  <c:v>  Group work</c:v>
                </c:pt>
                <c:pt idx="1">
                  <c:v> One-to-one</c:v>
                </c:pt>
                <c:pt idx="2">
                  <c:v> Problem solving</c:v>
                </c:pt>
                <c:pt idx="3">
                  <c:v> Formal classroom</c:v>
                </c:pt>
                <c:pt idx="4">
                  <c:v> Other</c:v>
                </c:pt>
              </c:strCache>
            </c:strRef>
          </c:cat>
          <c:val>
            <c:numRef>
              <c:f>demographic!$B$67:$B$71</c:f>
              <c:numCache>
                <c:formatCode>General</c:formatCode>
                <c:ptCount val="5"/>
                <c:pt idx="0">
                  <c:v>36</c:v>
                </c:pt>
                <c:pt idx="1">
                  <c:v>32</c:v>
                </c:pt>
                <c:pt idx="2">
                  <c:v>25</c:v>
                </c:pt>
                <c:pt idx="3">
                  <c:v>24</c:v>
                </c:pt>
                <c:pt idx="4">
                  <c:v>1</c:v>
                </c:pt>
              </c:numCache>
            </c:numRef>
          </c:val>
        </c:ser>
        <c:dLbls>
          <c:showLegendKey val="0"/>
          <c:showVal val="0"/>
          <c:showCatName val="0"/>
          <c:showSerName val="0"/>
          <c:showPercent val="0"/>
          <c:showBubbleSize val="0"/>
        </c:dLbls>
        <c:gapWidth val="150"/>
        <c:shape val="box"/>
        <c:axId val="70661248"/>
        <c:axId val="70662784"/>
        <c:axId val="0"/>
      </c:bar3DChart>
      <c:catAx>
        <c:axId val="70661248"/>
        <c:scaling>
          <c:orientation val="minMax"/>
        </c:scaling>
        <c:delete val="0"/>
        <c:axPos val="l"/>
        <c:majorTickMark val="out"/>
        <c:minorTickMark val="none"/>
        <c:tickLblPos val="nextTo"/>
        <c:crossAx val="70662784"/>
        <c:crosses val="autoZero"/>
        <c:auto val="1"/>
        <c:lblAlgn val="ctr"/>
        <c:lblOffset val="100"/>
        <c:noMultiLvlLbl val="0"/>
      </c:catAx>
      <c:valAx>
        <c:axId val="70662784"/>
        <c:scaling>
          <c:orientation val="minMax"/>
        </c:scaling>
        <c:delete val="0"/>
        <c:axPos val="b"/>
        <c:majorGridlines/>
        <c:numFmt formatCode="General" sourceLinked="1"/>
        <c:majorTickMark val="out"/>
        <c:minorTickMark val="none"/>
        <c:tickLblPos val="nextTo"/>
        <c:crossAx val="70661248"/>
        <c:crosses val="autoZero"/>
        <c:crossBetween val="between"/>
      </c:valAx>
    </c:plotArea>
    <c:plotVisOnly val="1"/>
    <c:dispBlanksAs val="gap"/>
    <c:showDLblsOverMax val="0"/>
  </c:chart>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bar"/>
        <c:grouping val="stacked"/>
        <c:varyColors val="0"/>
        <c:ser>
          <c:idx val="0"/>
          <c:order val="0"/>
          <c:invertIfNegative val="0"/>
          <c:cat>
            <c:strRef>
              <c:f>demographic!$A$192:$A$195</c:f>
              <c:strCache>
                <c:ptCount val="4"/>
                <c:pt idx="0">
                  <c:v>It would vastly increase their chances of finding a suitable job</c:v>
                </c:pt>
                <c:pt idx="1">
                  <c:v>It would improve their ability to do certain jobs. </c:v>
                </c:pt>
                <c:pt idx="2">
                  <c:v>It would improve their employability a little. </c:v>
                </c:pt>
                <c:pt idx="3">
                  <c:v>It would not make them any more employable. </c:v>
                </c:pt>
              </c:strCache>
            </c:strRef>
          </c:cat>
          <c:val>
            <c:numRef>
              <c:f>demographic!$B$192:$B$195</c:f>
              <c:numCache>
                <c:formatCode>General</c:formatCode>
                <c:ptCount val="4"/>
                <c:pt idx="0">
                  <c:v>58</c:v>
                </c:pt>
                <c:pt idx="1">
                  <c:v>49</c:v>
                </c:pt>
                <c:pt idx="2">
                  <c:v>17</c:v>
                </c:pt>
                <c:pt idx="3">
                  <c:v>4</c:v>
                </c:pt>
              </c:numCache>
            </c:numRef>
          </c:val>
        </c:ser>
        <c:dLbls>
          <c:showLegendKey val="0"/>
          <c:showVal val="0"/>
          <c:showCatName val="0"/>
          <c:showSerName val="0"/>
          <c:showPercent val="0"/>
          <c:showBubbleSize val="0"/>
        </c:dLbls>
        <c:gapWidth val="150"/>
        <c:shape val="box"/>
        <c:axId val="76944896"/>
        <c:axId val="76946432"/>
        <c:axId val="0"/>
      </c:bar3DChart>
      <c:catAx>
        <c:axId val="76944896"/>
        <c:scaling>
          <c:orientation val="minMax"/>
        </c:scaling>
        <c:delete val="0"/>
        <c:axPos val="l"/>
        <c:majorTickMark val="out"/>
        <c:minorTickMark val="none"/>
        <c:tickLblPos val="nextTo"/>
        <c:crossAx val="76946432"/>
        <c:crosses val="autoZero"/>
        <c:auto val="1"/>
        <c:lblAlgn val="ctr"/>
        <c:lblOffset val="100"/>
        <c:noMultiLvlLbl val="0"/>
      </c:catAx>
      <c:valAx>
        <c:axId val="76946432"/>
        <c:scaling>
          <c:orientation val="minMax"/>
        </c:scaling>
        <c:delete val="0"/>
        <c:axPos val="b"/>
        <c:majorGridlines/>
        <c:numFmt formatCode="General" sourceLinked="1"/>
        <c:majorTickMark val="out"/>
        <c:minorTickMark val="none"/>
        <c:tickLblPos val="nextTo"/>
        <c:crossAx val="76944896"/>
        <c:crosses val="autoZero"/>
        <c:crossBetween val="between"/>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289434551802109"/>
          <c:y val="5.5430349008840286E-2"/>
          <c:w val="0.63087950705797613"/>
          <c:h val="0.72795483041566811"/>
        </c:manualLayout>
      </c:layout>
      <c:barChart>
        <c:barDir val="bar"/>
        <c:grouping val="stacked"/>
        <c:varyColors val="0"/>
        <c:ser>
          <c:idx val="0"/>
          <c:order val="0"/>
          <c:invertIfNegative val="0"/>
          <c:cat>
            <c:strRef>
              <c:f>demographic!$B$26:$B$35</c:f>
              <c:strCache>
                <c:ptCount val="10"/>
                <c:pt idx="0">
                  <c:v>chronic disease</c:v>
                </c:pt>
                <c:pt idx="1">
                  <c:v>cognitive</c:v>
                </c:pt>
                <c:pt idx="2">
                  <c:v>hearing</c:v>
                </c:pt>
                <c:pt idx="3">
                  <c:v>learning</c:v>
                </c:pt>
                <c:pt idx="4">
                  <c:v>mental</c:v>
                </c:pt>
                <c:pt idx="5">
                  <c:v>mobility</c:v>
                </c:pt>
                <c:pt idx="6">
                  <c:v>neurological</c:v>
                </c:pt>
                <c:pt idx="7">
                  <c:v>other</c:v>
                </c:pt>
                <c:pt idx="8">
                  <c:v>speech</c:v>
                </c:pt>
                <c:pt idx="9">
                  <c:v>visual</c:v>
                </c:pt>
              </c:strCache>
            </c:strRef>
          </c:cat>
          <c:val>
            <c:numRef>
              <c:f>demographic!$C$26:$C$35</c:f>
              <c:numCache>
                <c:formatCode>General</c:formatCode>
                <c:ptCount val="10"/>
                <c:pt idx="0">
                  <c:v>5</c:v>
                </c:pt>
                <c:pt idx="1">
                  <c:v>0</c:v>
                </c:pt>
                <c:pt idx="2">
                  <c:v>4</c:v>
                </c:pt>
                <c:pt idx="3">
                  <c:v>3</c:v>
                </c:pt>
                <c:pt idx="4">
                  <c:v>2</c:v>
                </c:pt>
                <c:pt idx="5">
                  <c:v>16</c:v>
                </c:pt>
                <c:pt idx="6">
                  <c:v>7</c:v>
                </c:pt>
                <c:pt idx="7">
                  <c:v>5</c:v>
                </c:pt>
                <c:pt idx="8">
                  <c:v>2</c:v>
                </c:pt>
                <c:pt idx="9">
                  <c:v>6</c:v>
                </c:pt>
              </c:numCache>
            </c:numRef>
          </c:val>
        </c:ser>
        <c:dLbls>
          <c:showLegendKey val="0"/>
          <c:showVal val="0"/>
          <c:showCatName val="0"/>
          <c:showSerName val="0"/>
          <c:showPercent val="0"/>
          <c:showBubbleSize val="0"/>
        </c:dLbls>
        <c:gapWidth val="75"/>
        <c:overlap val="100"/>
        <c:axId val="4586112"/>
        <c:axId val="33112832"/>
      </c:barChart>
      <c:catAx>
        <c:axId val="4586112"/>
        <c:scaling>
          <c:orientation val="minMax"/>
        </c:scaling>
        <c:delete val="0"/>
        <c:axPos val="l"/>
        <c:title>
          <c:layout/>
          <c:overlay val="0"/>
        </c:title>
        <c:majorTickMark val="none"/>
        <c:minorTickMark val="none"/>
        <c:tickLblPos val="nextTo"/>
        <c:crossAx val="33112832"/>
        <c:crosses val="autoZero"/>
        <c:auto val="1"/>
        <c:lblAlgn val="ctr"/>
        <c:lblOffset val="100"/>
        <c:noMultiLvlLbl val="0"/>
      </c:catAx>
      <c:valAx>
        <c:axId val="33112832"/>
        <c:scaling>
          <c:orientation val="minMax"/>
        </c:scaling>
        <c:delete val="0"/>
        <c:axPos val="b"/>
        <c:majorGridlines/>
        <c:minorGridlines/>
        <c:title>
          <c:layout/>
          <c:overlay val="0"/>
        </c:title>
        <c:numFmt formatCode="General" sourceLinked="1"/>
        <c:majorTickMark val="out"/>
        <c:minorTickMark val="none"/>
        <c:tickLblPos val="nextTo"/>
        <c:crossAx val="4586112"/>
        <c:crosses val="autoZero"/>
        <c:crossBetween val="between"/>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invertIfNegative val="0"/>
          <c:cat>
            <c:strRef>
              <c:f>demographic!$A$13:$A$22</c:f>
              <c:strCache>
                <c:ptCount val="10"/>
                <c:pt idx="0">
                  <c:v>chronic disease</c:v>
                </c:pt>
                <c:pt idx="1">
                  <c:v>cognitive</c:v>
                </c:pt>
                <c:pt idx="2">
                  <c:v>hearing</c:v>
                </c:pt>
                <c:pt idx="3">
                  <c:v>learning</c:v>
                </c:pt>
                <c:pt idx="4">
                  <c:v>mental</c:v>
                </c:pt>
                <c:pt idx="5">
                  <c:v>mobility</c:v>
                </c:pt>
                <c:pt idx="6">
                  <c:v>neurological</c:v>
                </c:pt>
                <c:pt idx="7">
                  <c:v>other</c:v>
                </c:pt>
                <c:pt idx="8">
                  <c:v>speech</c:v>
                </c:pt>
                <c:pt idx="9">
                  <c:v>visual</c:v>
                </c:pt>
              </c:strCache>
            </c:strRef>
          </c:cat>
          <c:val>
            <c:numRef>
              <c:f>demographic!$B$13:$B$22</c:f>
              <c:numCache>
                <c:formatCode>General</c:formatCode>
                <c:ptCount val="10"/>
                <c:pt idx="0">
                  <c:v>13</c:v>
                </c:pt>
                <c:pt idx="1">
                  <c:v>23</c:v>
                </c:pt>
                <c:pt idx="2">
                  <c:v>22</c:v>
                </c:pt>
                <c:pt idx="3">
                  <c:v>27</c:v>
                </c:pt>
                <c:pt idx="4">
                  <c:v>31</c:v>
                </c:pt>
                <c:pt idx="5">
                  <c:v>38</c:v>
                </c:pt>
                <c:pt idx="6">
                  <c:v>22</c:v>
                </c:pt>
                <c:pt idx="7">
                  <c:v>18</c:v>
                </c:pt>
                <c:pt idx="8">
                  <c:v>19</c:v>
                </c:pt>
                <c:pt idx="9">
                  <c:v>26</c:v>
                </c:pt>
              </c:numCache>
            </c:numRef>
          </c:val>
        </c:ser>
        <c:dLbls>
          <c:showLegendKey val="0"/>
          <c:showVal val="0"/>
          <c:showCatName val="0"/>
          <c:showSerName val="0"/>
          <c:showPercent val="0"/>
          <c:showBubbleSize val="0"/>
        </c:dLbls>
        <c:gapWidth val="75"/>
        <c:overlap val="100"/>
        <c:axId val="33165696"/>
        <c:axId val="33167616"/>
      </c:barChart>
      <c:catAx>
        <c:axId val="33165696"/>
        <c:scaling>
          <c:orientation val="minMax"/>
        </c:scaling>
        <c:delete val="0"/>
        <c:axPos val="l"/>
        <c:title>
          <c:layout/>
          <c:overlay val="0"/>
        </c:title>
        <c:majorTickMark val="none"/>
        <c:minorTickMark val="none"/>
        <c:tickLblPos val="nextTo"/>
        <c:crossAx val="33167616"/>
        <c:crosses val="autoZero"/>
        <c:auto val="1"/>
        <c:lblAlgn val="ctr"/>
        <c:lblOffset val="100"/>
        <c:noMultiLvlLbl val="0"/>
      </c:catAx>
      <c:valAx>
        <c:axId val="33167616"/>
        <c:scaling>
          <c:orientation val="minMax"/>
        </c:scaling>
        <c:delete val="0"/>
        <c:axPos val="b"/>
        <c:majorGridlines/>
        <c:minorGridlines/>
        <c:title>
          <c:layout/>
          <c:overlay val="0"/>
        </c:title>
        <c:numFmt formatCode="General" sourceLinked="1"/>
        <c:majorTickMark val="out"/>
        <c:minorTickMark val="none"/>
        <c:tickLblPos val="nextTo"/>
        <c:crossAx val="33165696"/>
        <c:crosses val="autoZero"/>
        <c:crossBetween val="between"/>
      </c:valAx>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32150371828521435"/>
          <c:y val="5.0925925925925923E-2"/>
          <c:w val="0.51714873140857398"/>
          <c:h val="0.65716827063283756"/>
        </c:manualLayout>
      </c:layout>
      <c:barChart>
        <c:barDir val="bar"/>
        <c:grouping val="clustered"/>
        <c:varyColors val="0"/>
        <c:ser>
          <c:idx val="0"/>
          <c:order val="0"/>
          <c:tx>
            <c:strRef>
              <c:f>demographic!$B$228</c:f>
              <c:strCache>
                <c:ptCount val="1"/>
                <c:pt idx="0">
                  <c:v>PwD experience of learning methods</c:v>
                </c:pt>
              </c:strCache>
            </c:strRef>
          </c:tx>
          <c:invertIfNegative val="0"/>
          <c:cat>
            <c:strRef>
              <c:f>demographic!$A$230:$A$237</c:f>
              <c:strCache>
                <c:ptCount val="8"/>
                <c:pt idx="0">
                  <c:v>Personal tutor (face to face)</c:v>
                </c:pt>
                <c:pt idx="1">
                  <c:v>Personal tutor (virtual)</c:v>
                </c:pt>
                <c:pt idx="2">
                  <c:v>Tutor (classroom)</c:v>
                </c:pt>
                <c:pt idx="3">
                  <c:v>Tutor (virtual classroom)</c:v>
                </c:pt>
                <c:pt idx="4">
                  <c:v>Self learning</c:v>
                </c:pt>
                <c:pt idx="5">
                  <c:v>Groupware learning without tutor</c:v>
                </c:pt>
                <c:pt idx="6">
                  <c:v>Games-based learning</c:v>
                </c:pt>
                <c:pt idx="7">
                  <c:v>e-Learning</c:v>
                </c:pt>
              </c:strCache>
            </c:strRef>
          </c:cat>
          <c:val>
            <c:numRef>
              <c:f>demographic!$B$230:$B$237</c:f>
              <c:numCache>
                <c:formatCode>General</c:formatCode>
                <c:ptCount val="8"/>
                <c:pt idx="0">
                  <c:v>15</c:v>
                </c:pt>
                <c:pt idx="1">
                  <c:v>3</c:v>
                </c:pt>
                <c:pt idx="2">
                  <c:v>17</c:v>
                </c:pt>
                <c:pt idx="3">
                  <c:v>1</c:v>
                </c:pt>
                <c:pt idx="4">
                  <c:v>22</c:v>
                </c:pt>
                <c:pt idx="5">
                  <c:v>4</c:v>
                </c:pt>
                <c:pt idx="6">
                  <c:v>4</c:v>
                </c:pt>
                <c:pt idx="7">
                  <c:v>12</c:v>
                </c:pt>
              </c:numCache>
            </c:numRef>
          </c:val>
        </c:ser>
        <c:ser>
          <c:idx val="1"/>
          <c:order val="1"/>
          <c:tx>
            <c:strRef>
              <c:f>demographic!$C$228</c:f>
              <c:strCache>
                <c:ptCount val="1"/>
                <c:pt idx="0">
                  <c:v>PwD prefferred learning methods</c:v>
                </c:pt>
              </c:strCache>
            </c:strRef>
          </c:tx>
          <c:invertIfNegative val="0"/>
          <c:cat>
            <c:strRef>
              <c:f>demographic!$A$230:$A$237</c:f>
              <c:strCache>
                <c:ptCount val="8"/>
                <c:pt idx="0">
                  <c:v>Personal tutor (face to face)</c:v>
                </c:pt>
                <c:pt idx="1">
                  <c:v>Personal tutor (virtual)</c:v>
                </c:pt>
                <c:pt idx="2">
                  <c:v>Tutor (classroom)</c:v>
                </c:pt>
                <c:pt idx="3">
                  <c:v>Tutor (virtual classroom)</c:v>
                </c:pt>
                <c:pt idx="4">
                  <c:v>Self learning</c:v>
                </c:pt>
                <c:pt idx="5">
                  <c:v>Groupware learning without tutor</c:v>
                </c:pt>
                <c:pt idx="6">
                  <c:v>Games-based learning</c:v>
                </c:pt>
                <c:pt idx="7">
                  <c:v>e-Learning</c:v>
                </c:pt>
              </c:strCache>
            </c:strRef>
          </c:cat>
          <c:val>
            <c:numRef>
              <c:f>demographic!$C$230:$C$237</c:f>
              <c:numCache>
                <c:formatCode>General</c:formatCode>
                <c:ptCount val="8"/>
                <c:pt idx="0">
                  <c:v>12</c:v>
                </c:pt>
                <c:pt idx="1">
                  <c:v>7</c:v>
                </c:pt>
                <c:pt idx="2">
                  <c:v>13</c:v>
                </c:pt>
                <c:pt idx="3">
                  <c:v>7</c:v>
                </c:pt>
                <c:pt idx="4">
                  <c:v>13</c:v>
                </c:pt>
                <c:pt idx="5">
                  <c:v>3</c:v>
                </c:pt>
                <c:pt idx="6">
                  <c:v>2</c:v>
                </c:pt>
                <c:pt idx="7">
                  <c:v>14</c:v>
                </c:pt>
              </c:numCache>
            </c:numRef>
          </c:val>
        </c:ser>
        <c:dLbls>
          <c:showLegendKey val="0"/>
          <c:showVal val="0"/>
          <c:showCatName val="0"/>
          <c:showSerName val="0"/>
          <c:showPercent val="0"/>
          <c:showBubbleSize val="0"/>
        </c:dLbls>
        <c:gapWidth val="150"/>
        <c:axId val="33379840"/>
        <c:axId val="33381376"/>
      </c:barChart>
      <c:catAx>
        <c:axId val="33379840"/>
        <c:scaling>
          <c:orientation val="minMax"/>
        </c:scaling>
        <c:delete val="0"/>
        <c:axPos val="l"/>
        <c:majorTickMark val="out"/>
        <c:minorTickMark val="none"/>
        <c:tickLblPos val="nextTo"/>
        <c:crossAx val="33381376"/>
        <c:crosses val="autoZero"/>
        <c:auto val="1"/>
        <c:lblAlgn val="ctr"/>
        <c:lblOffset val="100"/>
        <c:noMultiLvlLbl val="0"/>
      </c:catAx>
      <c:valAx>
        <c:axId val="33381376"/>
        <c:scaling>
          <c:orientation val="minMax"/>
        </c:scaling>
        <c:delete val="0"/>
        <c:axPos val="b"/>
        <c:majorGridlines/>
        <c:numFmt formatCode="General" sourceLinked="1"/>
        <c:majorTickMark val="out"/>
        <c:minorTickMark val="none"/>
        <c:tickLblPos val="nextTo"/>
        <c:crossAx val="33379840"/>
        <c:crosses val="autoZero"/>
        <c:crossBetween val="between"/>
      </c:valAx>
    </c:plotArea>
    <c:legend>
      <c:legendPos val="r"/>
      <c:layout>
        <c:manualLayout>
          <c:xMode val="edge"/>
          <c:yMode val="edge"/>
          <c:x val="0.21940249364311765"/>
          <c:y val="0.78426313065485953"/>
          <c:w val="0.60837532808398953"/>
          <c:h val="0.14968358121901426"/>
        </c:manualLayout>
      </c:layout>
      <c:overlay val="0"/>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bar"/>
        <c:grouping val="stacked"/>
        <c:varyColors val="0"/>
        <c:ser>
          <c:idx val="0"/>
          <c:order val="0"/>
          <c:invertIfNegative val="0"/>
          <c:cat>
            <c:strRef>
              <c:f>demographic!$A$103:$A$114</c:f>
              <c:strCache>
                <c:ptCount val="12"/>
                <c:pt idx="0">
                  <c:v>The duration of the training was too short</c:v>
                </c:pt>
                <c:pt idx="1">
                  <c:v>The price of the required software was too high </c:v>
                </c:pt>
                <c:pt idx="2">
                  <c:v>The cost of training was too high</c:v>
                </c:pt>
                <c:pt idx="3">
                  <c:v>The training was too basic</c:v>
                </c:pt>
                <c:pt idx="4">
                  <c:v>The trainers lacked experience of working with people with my needs </c:v>
                </c:pt>
                <c:pt idx="5">
                  <c:v>The duration of the training was too long </c:v>
                </c:pt>
                <c:pt idx="6">
                  <c:v>The operating system was different to the one I am used to</c:v>
                </c:pt>
                <c:pt idx="7">
                  <c:v>The software version was different to the one I am used to </c:v>
                </c:pt>
                <c:pt idx="8">
                  <c:v>The training environment was unsuitable for people with my needs </c:v>
                </c:pt>
                <c:pt idx="9">
                  <c:v>I had difficulty getting to the training site</c:v>
                </c:pt>
                <c:pt idx="10">
                  <c:v>I had insufficient basic knowledge to complete the training</c:v>
                </c:pt>
                <c:pt idx="11">
                  <c:v>The trainers lacked experience of the way assistive technologies interact with the software environment </c:v>
                </c:pt>
              </c:strCache>
            </c:strRef>
          </c:cat>
          <c:val>
            <c:numRef>
              <c:f>demographic!$B$103:$B$114</c:f>
              <c:numCache>
                <c:formatCode>General</c:formatCode>
                <c:ptCount val="12"/>
                <c:pt idx="0">
                  <c:v>10</c:v>
                </c:pt>
                <c:pt idx="1">
                  <c:v>8</c:v>
                </c:pt>
                <c:pt idx="2">
                  <c:v>7</c:v>
                </c:pt>
                <c:pt idx="3">
                  <c:v>4</c:v>
                </c:pt>
                <c:pt idx="4">
                  <c:v>4</c:v>
                </c:pt>
                <c:pt idx="5">
                  <c:v>3</c:v>
                </c:pt>
                <c:pt idx="6">
                  <c:v>3</c:v>
                </c:pt>
                <c:pt idx="7">
                  <c:v>3</c:v>
                </c:pt>
                <c:pt idx="8">
                  <c:v>3</c:v>
                </c:pt>
                <c:pt idx="9">
                  <c:v>2</c:v>
                </c:pt>
                <c:pt idx="10">
                  <c:v>2</c:v>
                </c:pt>
                <c:pt idx="11">
                  <c:v>0</c:v>
                </c:pt>
              </c:numCache>
            </c:numRef>
          </c:val>
        </c:ser>
        <c:dLbls>
          <c:showLegendKey val="0"/>
          <c:showVal val="0"/>
          <c:showCatName val="0"/>
          <c:showSerName val="0"/>
          <c:showPercent val="0"/>
          <c:showBubbleSize val="0"/>
        </c:dLbls>
        <c:gapWidth val="150"/>
        <c:shape val="box"/>
        <c:axId val="34470144"/>
        <c:axId val="34783232"/>
        <c:axId val="0"/>
      </c:bar3DChart>
      <c:catAx>
        <c:axId val="34470144"/>
        <c:scaling>
          <c:orientation val="minMax"/>
        </c:scaling>
        <c:delete val="0"/>
        <c:axPos val="l"/>
        <c:majorTickMark val="out"/>
        <c:minorTickMark val="none"/>
        <c:tickLblPos val="nextTo"/>
        <c:crossAx val="34783232"/>
        <c:crosses val="autoZero"/>
        <c:auto val="1"/>
        <c:lblAlgn val="ctr"/>
        <c:lblOffset val="100"/>
        <c:noMultiLvlLbl val="0"/>
      </c:catAx>
      <c:valAx>
        <c:axId val="34783232"/>
        <c:scaling>
          <c:orientation val="minMax"/>
          <c:max val="16"/>
        </c:scaling>
        <c:delete val="0"/>
        <c:axPos val="b"/>
        <c:majorGridlines/>
        <c:numFmt formatCode="General" sourceLinked="1"/>
        <c:majorTickMark val="out"/>
        <c:minorTickMark val="none"/>
        <c:tickLblPos val="nextTo"/>
        <c:crossAx val="34470144"/>
        <c:crosses val="autoZero"/>
        <c:crossBetween val="between"/>
      </c:valAx>
    </c:plotArea>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bar"/>
        <c:grouping val="stacked"/>
        <c:varyColors val="0"/>
        <c:ser>
          <c:idx val="0"/>
          <c:order val="0"/>
          <c:invertIfNegative val="0"/>
          <c:cat>
            <c:strRef>
              <c:f>demographic!$A$119:$A$126</c:f>
              <c:strCache>
                <c:ptCount val="8"/>
                <c:pt idx="0">
                  <c:v>The training was reasonably priced or free</c:v>
                </c:pt>
                <c:pt idx="1">
                  <c:v>The trainers were experienced with the technologies</c:v>
                </c:pt>
                <c:pt idx="2">
                  <c:v>The training was aimed at the right level for its target audience</c:v>
                </c:pt>
                <c:pt idx="3">
                  <c:v>The trainers were experienced in my needs</c:v>
                </c:pt>
                <c:pt idx="4">
                  <c:v>The training site was easy to get to</c:v>
                </c:pt>
                <c:pt idx="5">
                  <c:v>The training environment was suitable for my needs</c:v>
                </c:pt>
                <c:pt idx="6">
                  <c:v>Similar hardware and software was used as is available at home</c:v>
                </c:pt>
                <c:pt idx="7">
                  <c:v>The software used was inexpensive or free and easily available</c:v>
                </c:pt>
              </c:strCache>
            </c:strRef>
          </c:cat>
          <c:val>
            <c:numRef>
              <c:f>demographic!$B$119:$B$126</c:f>
              <c:numCache>
                <c:formatCode>General</c:formatCode>
                <c:ptCount val="8"/>
                <c:pt idx="0">
                  <c:v>15</c:v>
                </c:pt>
                <c:pt idx="1">
                  <c:v>13</c:v>
                </c:pt>
                <c:pt idx="2">
                  <c:v>12</c:v>
                </c:pt>
                <c:pt idx="3">
                  <c:v>12</c:v>
                </c:pt>
                <c:pt idx="4">
                  <c:v>11</c:v>
                </c:pt>
                <c:pt idx="5">
                  <c:v>10</c:v>
                </c:pt>
                <c:pt idx="6">
                  <c:v>8</c:v>
                </c:pt>
                <c:pt idx="7">
                  <c:v>3</c:v>
                </c:pt>
              </c:numCache>
            </c:numRef>
          </c:val>
        </c:ser>
        <c:dLbls>
          <c:showLegendKey val="0"/>
          <c:showVal val="0"/>
          <c:showCatName val="0"/>
          <c:showSerName val="0"/>
          <c:showPercent val="0"/>
          <c:showBubbleSize val="0"/>
        </c:dLbls>
        <c:gapWidth val="150"/>
        <c:shape val="box"/>
        <c:axId val="35854208"/>
        <c:axId val="35855744"/>
        <c:axId val="0"/>
      </c:bar3DChart>
      <c:catAx>
        <c:axId val="35854208"/>
        <c:scaling>
          <c:orientation val="minMax"/>
        </c:scaling>
        <c:delete val="0"/>
        <c:axPos val="l"/>
        <c:majorTickMark val="out"/>
        <c:minorTickMark val="none"/>
        <c:tickLblPos val="nextTo"/>
        <c:crossAx val="35855744"/>
        <c:crosses val="autoZero"/>
        <c:auto val="1"/>
        <c:lblAlgn val="ctr"/>
        <c:lblOffset val="100"/>
        <c:noMultiLvlLbl val="0"/>
      </c:catAx>
      <c:valAx>
        <c:axId val="35855744"/>
        <c:scaling>
          <c:orientation val="minMax"/>
        </c:scaling>
        <c:delete val="0"/>
        <c:axPos val="b"/>
        <c:majorGridlines/>
        <c:numFmt formatCode="General" sourceLinked="1"/>
        <c:majorTickMark val="out"/>
        <c:minorTickMark val="none"/>
        <c:tickLblPos val="nextTo"/>
        <c:crossAx val="35854208"/>
        <c:crosses val="autoZero"/>
        <c:crossBetween val="between"/>
      </c:valAx>
    </c:plotArea>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rAngAx val="1"/>
    </c:view3D>
    <c:floor>
      <c:thickness val="0"/>
    </c:floor>
    <c:sideWall>
      <c:thickness val="0"/>
    </c:sideWall>
    <c:backWall>
      <c:thickness val="0"/>
    </c:backWall>
    <c:plotArea>
      <c:layout/>
      <c:bar3DChart>
        <c:barDir val="bar"/>
        <c:grouping val="stacked"/>
        <c:varyColors val="0"/>
        <c:ser>
          <c:idx val="0"/>
          <c:order val="0"/>
          <c:invertIfNegative val="0"/>
          <c:cat>
            <c:strRef>
              <c:f>demographic!$A$141:$A$152</c:f>
              <c:strCache>
                <c:ptCount val="12"/>
                <c:pt idx="0">
                  <c:v>I had difficulty getting to the training site</c:v>
                </c:pt>
                <c:pt idx="1">
                  <c:v>The duration of the training was too long </c:v>
                </c:pt>
                <c:pt idx="2">
                  <c:v>The trainers were unaware of how assistive technologies interact with the operating system </c:v>
                </c:pt>
                <c:pt idx="3">
                  <c:v>The training environment was unsuitable for people with my needs </c:v>
                </c:pt>
                <c:pt idx="4">
                  <c:v>I had insufficient basic knowledge to complete the training</c:v>
                </c:pt>
                <c:pt idx="5">
                  <c:v>The operating system was different to the one I'm used to</c:v>
                </c:pt>
                <c:pt idx="6">
                  <c:v>The software version was different to the one I'm used to </c:v>
                </c:pt>
                <c:pt idx="7">
                  <c:v>The training was too basic </c:v>
                </c:pt>
                <c:pt idx="8">
                  <c:v>The cost of training was too high</c:v>
                </c:pt>
                <c:pt idx="9">
                  <c:v>The price of the required software was too high </c:v>
                </c:pt>
                <c:pt idx="10">
                  <c:v>The trainers lacked experience in working with people with my needs  </c:v>
                </c:pt>
                <c:pt idx="11">
                  <c:v>The duration of the training was too short</c:v>
                </c:pt>
              </c:strCache>
            </c:strRef>
          </c:cat>
          <c:val>
            <c:numRef>
              <c:f>demographic!$B$141:$B$152</c:f>
              <c:numCache>
                <c:formatCode>General</c:formatCode>
                <c:ptCount val="12"/>
                <c:pt idx="0">
                  <c:v>0</c:v>
                </c:pt>
                <c:pt idx="1">
                  <c:v>1</c:v>
                </c:pt>
                <c:pt idx="2">
                  <c:v>1</c:v>
                </c:pt>
                <c:pt idx="3">
                  <c:v>1</c:v>
                </c:pt>
                <c:pt idx="4">
                  <c:v>2</c:v>
                </c:pt>
                <c:pt idx="5">
                  <c:v>2</c:v>
                </c:pt>
                <c:pt idx="6">
                  <c:v>2</c:v>
                </c:pt>
                <c:pt idx="7">
                  <c:v>2</c:v>
                </c:pt>
                <c:pt idx="8">
                  <c:v>3</c:v>
                </c:pt>
                <c:pt idx="9">
                  <c:v>3</c:v>
                </c:pt>
                <c:pt idx="10">
                  <c:v>3</c:v>
                </c:pt>
                <c:pt idx="11">
                  <c:v>5</c:v>
                </c:pt>
              </c:numCache>
            </c:numRef>
          </c:val>
        </c:ser>
        <c:dLbls>
          <c:showLegendKey val="0"/>
          <c:showVal val="0"/>
          <c:showCatName val="0"/>
          <c:showSerName val="0"/>
          <c:showPercent val="0"/>
          <c:showBubbleSize val="0"/>
        </c:dLbls>
        <c:gapWidth val="150"/>
        <c:shape val="box"/>
        <c:axId val="36010240"/>
        <c:axId val="40988672"/>
        <c:axId val="0"/>
      </c:bar3DChart>
      <c:catAx>
        <c:axId val="36010240"/>
        <c:scaling>
          <c:orientation val="minMax"/>
        </c:scaling>
        <c:delete val="0"/>
        <c:axPos val="l"/>
        <c:majorTickMark val="out"/>
        <c:minorTickMark val="none"/>
        <c:tickLblPos val="nextTo"/>
        <c:crossAx val="40988672"/>
        <c:crosses val="autoZero"/>
        <c:auto val="1"/>
        <c:lblAlgn val="ctr"/>
        <c:lblOffset val="100"/>
        <c:noMultiLvlLbl val="0"/>
      </c:catAx>
      <c:valAx>
        <c:axId val="40988672"/>
        <c:scaling>
          <c:orientation val="minMax"/>
        </c:scaling>
        <c:delete val="0"/>
        <c:axPos val="b"/>
        <c:majorGridlines/>
        <c:numFmt formatCode="General" sourceLinked="1"/>
        <c:majorTickMark val="out"/>
        <c:minorTickMark val="none"/>
        <c:tickLblPos val="nextTo"/>
        <c:crossAx val="36010240"/>
        <c:crosses val="autoZero"/>
        <c:crossBetween val="between"/>
      </c:valAx>
    </c:plotArea>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bar"/>
        <c:grouping val="stacked"/>
        <c:varyColors val="0"/>
        <c:ser>
          <c:idx val="0"/>
          <c:order val="0"/>
          <c:invertIfNegative val="0"/>
          <c:cat>
            <c:strRef>
              <c:f>demographic!$A$130:$A$137</c:f>
              <c:strCache>
                <c:ptCount val="8"/>
                <c:pt idx="0">
                  <c:v>The training was reasonably priced or free</c:v>
                </c:pt>
                <c:pt idx="1">
                  <c:v>The training was aimed at the right level for its target audience (SQ004)</c:v>
                </c:pt>
                <c:pt idx="2">
                  <c:v>The training site was easy to get to</c:v>
                </c:pt>
                <c:pt idx="3">
                  <c:v>Similar hardware and software was used as is available at home</c:v>
                </c:pt>
                <c:pt idx="4">
                  <c:v>The training environment was suitable for the needs of people with my needs</c:v>
                </c:pt>
                <c:pt idx="5">
                  <c:v>The software used was inexpensive or free and easily available</c:v>
                </c:pt>
                <c:pt idx="6">
                  <c:v>The trainers were experienced in my needs</c:v>
                </c:pt>
                <c:pt idx="7">
                  <c:v>The trainers were experienced with the technologies </c:v>
                </c:pt>
              </c:strCache>
            </c:strRef>
          </c:cat>
          <c:val>
            <c:numRef>
              <c:f>demographic!$B$130:$B$137</c:f>
              <c:numCache>
                <c:formatCode>General</c:formatCode>
                <c:ptCount val="8"/>
                <c:pt idx="0">
                  <c:v>12</c:v>
                </c:pt>
                <c:pt idx="1">
                  <c:v>8</c:v>
                </c:pt>
                <c:pt idx="2">
                  <c:v>7</c:v>
                </c:pt>
                <c:pt idx="3">
                  <c:v>7</c:v>
                </c:pt>
                <c:pt idx="4">
                  <c:v>6</c:v>
                </c:pt>
                <c:pt idx="5">
                  <c:v>5</c:v>
                </c:pt>
                <c:pt idx="6">
                  <c:v>5</c:v>
                </c:pt>
                <c:pt idx="7">
                  <c:v>5</c:v>
                </c:pt>
              </c:numCache>
            </c:numRef>
          </c:val>
        </c:ser>
        <c:dLbls>
          <c:showLegendKey val="0"/>
          <c:showVal val="0"/>
          <c:showCatName val="0"/>
          <c:showSerName val="0"/>
          <c:showPercent val="0"/>
          <c:showBubbleSize val="0"/>
        </c:dLbls>
        <c:gapWidth val="150"/>
        <c:shape val="box"/>
        <c:axId val="69351680"/>
        <c:axId val="69570560"/>
        <c:axId val="0"/>
      </c:bar3DChart>
      <c:catAx>
        <c:axId val="69351680"/>
        <c:scaling>
          <c:orientation val="minMax"/>
        </c:scaling>
        <c:delete val="0"/>
        <c:axPos val="l"/>
        <c:majorTickMark val="out"/>
        <c:minorTickMark val="none"/>
        <c:tickLblPos val="nextTo"/>
        <c:crossAx val="69570560"/>
        <c:crosses val="autoZero"/>
        <c:auto val="1"/>
        <c:lblAlgn val="ctr"/>
        <c:lblOffset val="100"/>
        <c:noMultiLvlLbl val="0"/>
      </c:catAx>
      <c:valAx>
        <c:axId val="69570560"/>
        <c:scaling>
          <c:orientation val="minMax"/>
        </c:scaling>
        <c:delete val="0"/>
        <c:axPos val="b"/>
        <c:majorGridlines/>
        <c:numFmt formatCode="General" sourceLinked="1"/>
        <c:majorTickMark val="out"/>
        <c:minorTickMark val="none"/>
        <c:tickLblPos val="nextTo"/>
        <c:crossAx val="69351680"/>
        <c:crosses val="autoZero"/>
        <c:crossBetween val="between"/>
      </c:valAx>
    </c:plotArea>
    <c:plotVisOnly val="1"/>
    <c:dispBlanksAs val="gap"/>
    <c:showDLblsOverMax val="0"/>
  </c:chart>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bar"/>
        <c:grouping val="stacked"/>
        <c:varyColors val="0"/>
        <c:ser>
          <c:idx val="0"/>
          <c:order val="0"/>
          <c:invertIfNegative val="0"/>
          <c:cat>
            <c:strRef>
              <c:f>demographic!$A$156:$A$163</c:f>
              <c:strCache>
                <c:ptCount val="8"/>
                <c:pt idx="0">
                  <c:v>Use of office suite </c:v>
                </c:pt>
                <c:pt idx="1">
                  <c:v>Databases </c:v>
                </c:pt>
                <c:pt idx="2">
                  <c:v>Programming </c:v>
                </c:pt>
                <c:pt idx="3">
                  <c:v>Web development </c:v>
                </c:pt>
                <c:pt idx="4">
                  <c:v>Email and communications </c:v>
                </c:pt>
                <c:pt idx="5">
                  <c:v>Use of internet services </c:v>
                </c:pt>
                <c:pt idx="6">
                  <c:v>Use of social media</c:v>
                </c:pt>
                <c:pt idx="7">
                  <c:v>Internet browsing </c:v>
                </c:pt>
              </c:strCache>
            </c:strRef>
          </c:cat>
          <c:val>
            <c:numRef>
              <c:f>demographic!$B$156:$B$163</c:f>
              <c:numCache>
                <c:formatCode>General</c:formatCode>
                <c:ptCount val="8"/>
                <c:pt idx="0">
                  <c:v>22</c:v>
                </c:pt>
                <c:pt idx="1">
                  <c:v>21</c:v>
                </c:pt>
                <c:pt idx="2">
                  <c:v>19</c:v>
                </c:pt>
                <c:pt idx="3">
                  <c:v>19</c:v>
                </c:pt>
                <c:pt idx="4">
                  <c:v>16</c:v>
                </c:pt>
                <c:pt idx="5">
                  <c:v>14</c:v>
                </c:pt>
                <c:pt idx="6">
                  <c:v>12</c:v>
                </c:pt>
                <c:pt idx="7">
                  <c:v>11</c:v>
                </c:pt>
              </c:numCache>
            </c:numRef>
          </c:val>
        </c:ser>
        <c:dLbls>
          <c:showLegendKey val="0"/>
          <c:showVal val="0"/>
          <c:showCatName val="0"/>
          <c:showSerName val="0"/>
          <c:showPercent val="0"/>
          <c:showBubbleSize val="0"/>
        </c:dLbls>
        <c:gapWidth val="150"/>
        <c:shape val="box"/>
        <c:axId val="69589632"/>
        <c:axId val="69607808"/>
        <c:axId val="0"/>
      </c:bar3DChart>
      <c:catAx>
        <c:axId val="69589632"/>
        <c:scaling>
          <c:orientation val="minMax"/>
        </c:scaling>
        <c:delete val="0"/>
        <c:axPos val="l"/>
        <c:majorTickMark val="out"/>
        <c:minorTickMark val="none"/>
        <c:tickLblPos val="nextTo"/>
        <c:crossAx val="69607808"/>
        <c:crosses val="autoZero"/>
        <c:auto val="1"/>
        <c:lblAlgn val="ctr"/>
        <c:lblOffset val="100"/>
        <c:noMultiLvlLbl val="0"/>
      </c:catAx>
      <c:valAx>
        <c:axId val="69607808"/>
        <c:scaling>
          <c:orientation val="minMax"/>
        </c:scaling>
        <c:delete val="0"/>
        <c:axPos val="b"/>
        <c:majorGridlines/>
        <c:numFmt formatCode="General" sourceLinked="1"/>
        <c:majorTickMark val="out"/>
        <c:minorTickMark val="none"/>
        <c:tickLblPos val="nextTo"/>
        <c:crossAx val="69589632"/>
        <c:crosses val="autoZero"/>
        <c:crossBetween val="between"/>
      </c:valAx>
    </c:plotArea>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57C99482-DB81-4C07-824D-270082949AA3}" type="datetimeFigureOut">
              <a:rPr lang="en-US"/>
              <a:pPr>
                <a:defRPr/>
              </a:pPr>
              <a:t>5/2/2012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75B71119-AEE5-49DB-8EB4-144C5586C3AE}" type="slidenum">
              <a:rPr lang="en-US"/>
              <a:pPr>
                <a:defRPr/>
              </a:pPr>
              <a:t>‹#›</a:t>
            </a:fld>
            <a:endParaRPr lang="en-US"/>
          </a:p>
        </p:txBody>
      </p:sp>
    </p:spTree>
    <p:extLst>
      <p:ext uri="{BB962C8B-B14F-4D97-AF65-F5344CB8AC3E}">
        <p14:creationId xmlns:p14="http://schemas.microsoft.com/office/powerpoint/2010/main" val="242220030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CC72949D-2D64-4EE3-9EE1-89E29A2C4592}" type="slidenum">
              <a:rPr lang="en-US" smtClean="0">
                <a:latin typeface="Calibri" pitchFamily="34" charset="0"/>
              </a:rPr>
              <a:pPr eaLnBrk="1" hangingPunct="1"/>
              <a:t>1</a:t>
            </a:fld>
            <a:endParaRPr lang="en-US" smtClean="0">
              <a:latin typeface="Calibri"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5DC70D3-282C-431A-B1BE-FE8BF3B6B2AD}" type="slidenum">
              <a:rPr lang="en-US" smtClean="0">
                <a:latin typeface="Calibri" pitchFamily="34" charset="0"/>
              </a:rPr>
              <a:pPr eaLnBrk="1" hangingPunct="1"/>
              <a:t>10</a:t>
            </a:fld>
            <a:endParaRPr lang="en-US" smtClean="0">
              <a:latin typeface="Calibri"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5DC70D3-282C-431A-B1BE-FE8BF3B6B2AD}" type="slidenum">
              <a:rPr lang="en-US" smtClean="0">
                <a:latin typeface="Calibri" pitchFamily="34" charset="0"/>
              </a:rPr>
              <a:pPr eaLnBrk="1" hangingPunct="1"/>
              <a:t>11</a:t>
            </a:fld>
            <a:endParaRPr lang="en-US" smtClean="0">
              <a:latin typeface="Calibri"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5DC70D3-282C-431A-B1BE-FE8BF3B6B2AD}" type="slidenum">
              <a:rPr lang="en-US" smtClean="0">
                <a:latin typeface="Calibri" pitchFamily="34" charset="0"/>
              </a:rPr>
              <a:pPr eaLnBrk="1" hangingPunct="1"/>
              <a:t>12</a:t>
            </a:fld>
            <a:endParaRPr lang="en-US" smtClean="0">
              <a:latin typeface="Calibri"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5DC70D3-282C-431A-B1BE-FE8BF3B6B2AD}" type="slidenum">
              <a:rPr lang="en-US" smtClean="0">
                <a:latin typeface="Calibri" pitchFamily="34" charset="0"/>
              </a:rPr>
              <a:pPr eaLnBrk="1" hangingPunct="1"/>
              <a:t>13</a:t>
            </a:fld>
            <a:endParaRPr lang="en-US" smtClean="0">
              <a:latin typeface="Calibri"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5DC70D3-282C-431A-B1BE-FE8BF3B6B2AD}" type="slidenum">
              <a:rPr lang="en-US" smtClean="0">
                <a:latin typeface="Calibri" pitchFamily="34" charset="0"/>
              </a:rPr>
              <a:pPr eaLnBrk="1" hangingPunct="1"/>
              <a:t>14</a:t>
            </a:fld>
            <a:endParaRPr lang="en-US" smtClean="0">
              <a:latin typeface="Calibri"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5DC70D3-282C-431A-B1BE-FE8BF3B6B2AD}" type="slidenum">
              <a:rPr lang="en-US" smtClean="0">
                <a:latin typeface="Calibri" pitchFamily="34" charset="0"/>
              </a:rPr>
              <a:pPr eaLnBrk="1" hangingPunct="1"/>
              <a:t>15</a:t>
            </a:fld>
            <a:endParaRPr lang="en-US" smtClean="0">
              <a:latin typeface="Calibri"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84AF4C5-979B-424A-9DF8-EFA2125C8EEB}" type="slidenum">
              <a:rPr lang="en-US" smtClean="0">
                <a:latin typeface="Calibri" pitchFamily="34" charset="0"/>
              </a:rPr>
              <a:pPr eaLnBrk="1" hangingPunct="1"/>
              <a:t>16</a:t>
            </a:fld>
            <a:endParaRPr lang="en-US" smtClean="0">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E837E15-BFAB-4FE1-8A8D-10CC7FE0EECD}" type="slidenum">
              <a:rPr lang="en-US" smtClean="0">
                <a:latin typeface="Calibri" pitchFamily="34" charset="0"/>
              </a:rPr>
              <a:pPr eaLnBrk="1" hangingPunct="1"/>
              <a:t>2</a:t>
            </a:fld>
            <a:endParaRPr lang="en-US" smtClean="0">
              <a:latin typeface="Calibri"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5DC70D3-282C-431A-B1BE-FE8BF3B6B2AD}" type="slidenum">
              <a:rPr lang="en-US" smtClean="0">
                <a:latin typeface="Calibri" pitchFamily="34" charset="0"/>
              </a:rPr>
              <a:pPr eaLnBrk="1" hangingPunct="1"/>
              <a:t>3</a:t>
            </a:fld>
            <a:endParaRPr lang="en-US" smtClean="0">
              <a:latin typeface="Calibr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5DC70D3-282C-431A-B1BE-FE8BF3B6B2AD}" type="slidenum">
              <a:rPr lang="en-US" smtClean="0">
                <a:latin typeface="Calibri" pitchFamily="34" charset="0"/>
              </a:rPr>
              <a:pPr eaLnBrk="1" hangingPunct="1"/>
              <a:t>4</a:t>
            </a:fld>
            <a:endParaRPr lang="en-US" smtClean="0">
              <a:latin typeface="Calibri"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5DC70D3-282C-431A-B1BE-FE8BF3B6B2AD}" type="slidenum">
              <a:rPr lang="en-US" smtClean="0">
                <a:latin typeface="Calibri" pitchFamily="34" charset="0"/>
              </a:rPr>
              <a:pPr eaLnBrk="1" hangingPunct="1"/>
              <a:t>5</a:t>
            </a:fld>
            <a:endParaRPr lang="en-US" smtClean="0">
              <a:latin typeface="Calibri"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5DC70D3-282C-431A-B1BE-FE8BF3B6B2AD}" type="slidenum">
              <a:rPr lang="en-US" smtClean="0">
                <a:latin typeface="Calibri" pitchFamily="34" charset="0"/>
              </a:rPr>
              <a:pPr eaLnBrk="1" hangingPunct="1"/>
              <a:t>6</a:t>
            </a:fld>
            <a:endParaRPr lang="en-US" smtClean="0">
              <a:latin typeface="Calibri"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5DC70D3-282C-431A-B1BE-FE8BF3B6B2AD}" type="slidenum">
              <a:rPr lang="en-US" smtClean="0">
                <a:latin typeface="Calibri" pitchFamily="34" charset="0"/>
              </a:rPr>
              <a:pPr eaLnBrk="1" hangingPunct="1"/>
              <a:t>7</a:t>
            </a:fld>
            <a:endParaRPr lang="en-US" smtClean="0">
              <a:latin typeface="Calibri"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5DC70D3-282C-431A-B1BE-FE8BF3B6B2AD}" type="slidenum">
              <a:rPr lang="en-US" smtClean="0">
                <a:latin typeface="Calibri" pitchFamily="34" charset="0"/>
              </a:rPr>
              <a:pPr eaLnBrk="1" hangingPunct="1"/>
              <a:t>8</a:t>
            </a:fld>
            <a:endParaRPr lang="en-US" smtClean="0">
              <a:latin typeface="Calibri"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5DC70D3-282C-431A-B1BE-FE8BF3B6B2AD}" type="slidenum">
              <a:rPr lang="en-US" smtClean="0">
                <a:latin typeface="Calibri" pitchFamily="34" charset="0"/>
              </a:rPr>
              <a:pPr eaLnBrk="1" hangingPunct="1"/>
              <a:t>9</a:t>
            </a:fld>
            <a:endParaRPr lang="en-US" smtClean="0">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5" name="Rectangle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6" name="Rectangle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7" name="Rectangle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10" name="Straight Connector 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1" name="Straight Connector 1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Straight Connector 11"/>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Straight Connector 12"/>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4" name="Straight Connector 13"/>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5" name="Straight Connector 14"/>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6" name="Rectangle 15"/>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17" name="Oval 16"/>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18" name="Oval 17"/>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19" name="Oval 18"/>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20" name="Oval 19"/>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21" name="Oval 20"/>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cs typeface="Arial" charset="0"/>
            </a:endParaRPr>
          </a:p>
        </p:txBody>
      </p:sp>
      <p:pic>
        <p:nvPicPr>
          <p:cNvPr id="22"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659563" y="333375"/>
            <a:ext cx="190500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 descr="C:\A-Projects\2011\ViPi\Deliverables\WP8\Logo\vipi_logo_def_CMYK_2-facebook.jpg"/>
          <p:cNvPicPr>
            <a:picLocks noChangeAspect="1" noChangeArrowheads="1"/>
          </p:cNvPicPr>
          <p:nvPr userDrawn="1"/>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03575" y="1052513"/>
            <a:ext cx="3848100" cy="384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le 7"/>
          <p:cNvSpPr>
            <a:spLocks noGrp="1"/>
          </p:cNvSpPr>
          <p:nvPr>
            <p:ph type="ctrTitle"/>
          </p:nvPr>
        </p:nvSpPr>
        <p:spPr>
          <a:xfrm>
            <a:off x="2286000" y="4149080"/>
            <a:ext cx="6172200" cy="1440160"/>
          </a:xfrm>
        </p:spPr>
        <p:txBody>
          <a:bodyPr/>
          <a:lstStyle>
            <a:lvl1pPr>
              <a:defRPr b="1"/>
            </a:lvl1pPr>
          </a:lstStyle>
          <a:p>
            <a:r>
              <a:rPr lang="en-US" dirty="0" smtClean="0"/>
              <a:t>Click to edit Master title style</a:t>
            </a:r>
            <a:endParaRPr lang="en-US" dirty="0"/>
          </a:p>
        </p:txBody>
      </p:sp>
      <p:sp>
        <p:nvSpPr>
          <p:cNvPr id="9" name="Subtitle 8"/>
          <p:cNvSpPr>
            <a:spLocks noGrp="1"/>
          </p:cNvSpPr>
          <p:nvPr>
            <p:ph type="subTitle" idx="1"/>
          </p:nvPr>
        </p:nvSpPr>
        <p:spPr>
          <a:xfrm>
            <a:off x="2286000" y="5589240"/>
            <a:ext cx="6172200" cy="785682"/>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dirty="0" smtClean="0"/>
              <a:t>Click to edit Master subtitle style</a:t>
            </a:r>
            <a:endParaRPr lang="en-US" dirty="0"/>
          </a:p>
        </p:txBody>
      </p:sp>
      <p:sp>
        <p:nvSpPr>
          <p:cNvPr id="24" name="Date Placeholder 27"/>
          <p:cNvSpPr>
            <a:spLocks noGrp="1"/>
          </p:cNvSpPr>
          <p:nvPr>
            <p:ph type="dt" sz="half" idx="10"/>
          </p:nvPr>
        </p:nvSpPr>
        <p:spPr bwMode="auto">
          <a:xfrm rot="5400000">
            <a:off x="7764463" y="1174750"/>
            <a:ext cx="2286000" cy="381000"/>
          </a:xfrm>
        </p:spPr>
        <p:txBody>
          <a:bodyPr/>
          <a:lstStyle>
            <a:lvl1pPr>
              <a:defRPr/>
            </a:lvl1pPr>
          </a:lstStyle>
          <a:p>
            <a:pPr>
              <a:defRPr/>
            </a:pPr>
            <a:fld id="{D79702C6-28E9-4ECE-A32C-7A47C4362A89}" type="datetime1">
              <a:rPr lang="en-US"/>
              <a:pPr>
                <a:defRPr/>
              </a:pPr>
              <a:t>5/2/2012</a:t>
            </a:fld>
            <a:endParaRPr lang="en-US"/>
          </a:p>
        </p:txBody>
      </p:sp>
      <p:sp>
        <p:nvSpPr>
          <p:cNvPr id="25" name="Footer Placeholder 16"/>
          <p:cNvSpPr>
            <a:spLocks noGrp="1"/>
          </p:cNvSpPr>
          <p:nvPr>
            <p:ph type="ftr" sz="quarter" idx="11"/>
          </p:nvPr>
        </p:nvSpPr>
        <p:spPr bwMode="auto">
          <a:xfrm rot="5400000">
            <a:off x="7077076" y="4181475"/>
            <a:ext cx="3657600" cy="384175"/>
          </a:xfrm>
        </p:spPr>
        <p:txBody>
          <a:bodyPr/>
          <a:lstStyle>
            <a:lvl1pPr>
              <a:defRPr/>
            </a:lvl1pPr>
          </a:lstStyle>
          <a:p>
            <a:pPr>
              <a:defRPr/>
            </a:pPr>
            <a:endParaRPr lang="en-US"/>
          </a:p>
        </p:txBody>
      </p:sp>
      <p:sp>
        <p:nvSpPr>
          <p:cNvPr id="26" name="Slide Number Placeholder 28"/>
          <p:cNvSpPr>
            <a:spLocks noGrp="1"/>
          </p:cNvSpPr>
          <p:nvPr>
            <p:ph type="sldNum" sz="quarter" idx="12"/>
          </p:nvPr>
        </p:nvSpPr>
        <p:spPr bwMode="auto">
          <a:xfrm>
            <a:off x="1325563" y="4929188"/>
            <a:ext cx="609600" cy="517525"/>
          </a:xfrm>
        </p:spPr>
        <p:txBody>
          <a:bodyPr/>
          <a:lstStyle>
            <a:lvl1pPr>
              <a:defRPr/>
            </a:lvl1pPr>
          </a:lstStyle>
          <a:p>
            <a:pPr>
              <a:defRPr/>
            </a:pPr>
            <a:fld id="{B34B359C-D24A-4F5E-B9F6-16871EF3C362}" type="slidenum">
              <a:rPr lang="en-US"/>
              <a:pPr>
                <a:defRPr/>
              </a:pPr>
              <a:t>‹#›</a:t>
            </a:fld>
            <a:endParaRPr lang="en-US"/>
          </a:p>
        </p:txBody>
      </p:sp>
    </p:spTree>
    <p:extLst>
      <p:ext uri="{BB962C8B-B14F-4D97-AF65-F5344CB8AC3E}">
        <p14:creationId xmlns:p14="http://schemas.microsoft.com/office/powerpoint/2010/main" val="840993647"/>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447199F5-D2B5-46B4-87D1-6A6389620F9B}" type="datetime1">
              <a:rPr lang="en-US"/>
              <a:pPr>
                <a:defRPr/>
              </a:pPr>
              <a:t>5/2/2012</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2900B56E-A075-4BB8-9C96-C87E06C7A02C}" type="slidenum">
              <a:rPr lang="en-US"/>
              <a:pPr>
                <a:defRPr/>
              </a:pPr>
              <a:t>‹#›</a:t>
            </a:fld>
            <a:endParaRPr lang="en-US"/>
          </a:p>
        </p:txBody>
      </p:sp>
    </p:spTree>
    <p:extLst>
      <p:ext uri="{BB962C8B-B14F-4D97-AF65-F5344CB8AC3E}">
        <p14:creationId xmlns:p14="http://schemas.microsoft.com/office/powerpoint/2010/main" val="5342069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EA0FA474-3498-4976-859E-7435442B62A8}" type="datetime1">
              <a:rPr lang="en-US"/>
              <a:pPr>
                <a:defRPr/>
              </a:pPr>
              <a:t>5/2/2012</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BD8D319F-EA5E-4EDC-A793-ACE92153A3C9}" type="slidenum">
              <a:rPr lang="en-US"/>
              <a:pPr>
                <a:defRPr/>
              </a:pPr>
              <a:t>‹#›</a:t>
            </a:fld>
            <a:endParaRPr lang="en-US"/>
          </a:p>
        </p:txBody>
      </p:sp>
    </p:spTree>
    <p:extLst>
      <p:ext uri="{BB962C8B-B14F-4D97-AF65-F5344CB8AC3E}">
        <p14:creationId xmlns:p14="http://schemas.microsoft.com/office/powerpoint/2010/main" val="3647521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6050" y="6408738"/>
            <a:ext cx="1041400" cy="37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ubtitle 2"/>
          <p:cNvSpPr txBox="1">
            <a:spLocks/>
          </p:cNvSpPr>
          <p:nvPr userDrawn="1"/>
        </p:nvSpPr>
        <p:spPr bwMode="auto">
          <a:xfrm>
            <a:off x="1547813" y="6497638"/>
            <a:ext cx="61722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73050" indent="-2730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ts val="600"/>
              </a:spcBef>
              <a:buClr>
                <a:schemeClr val="accent1"/>
              </a:buClr>
              <a:buSzPct val="70000"/>
              <a:defRPr/>
            </a:pPr>
            <a:r>
              <a:rPr lang="en-US" sz="1600" b="1" dirty="0" smtClean="0">
                <a:latin typeface="Arial" pitchFamily="34" charset="0"/>
              </a:rPr>
              <a:t>3</a:t>
            </a:r>
            <a:r>
              <a:rPr lang="en-US" sz="1600" b="1" baseline="30000" dirty="0" smtClean="0">
                <a:latin typeface="Arial" pitchFamily="34" charset="0"/>
              </a:rPr>
              <a:t>rd</a:t>
            </a:r>
            <a:r>
              <a:rPr lang="en-US" sz="1600" b="1" dirty="0" smtClean="0">
                <a:latin typeface="Arial" pitchFamily="34" charset="0"/>
              </a:rPr>
              <a:t>  </a:t>
            </a:r>
            <a:r>
              <a:rPr lang="en-US" sz="1600" b="1" dirty="0" err="1" smtClean="0">
                <a:latin typeface="Arial" pitchFamily="34" charset="0"/>
              </a:rPr>
              <a:t>ViPi</a:t>
            </a:r>
            <a:r>
              <a:rPr lang="en-US" sz="1600" b="1" dirty="0" smtClean="0">
                <a:latin typeface="Arial" pitchFamily="34" charset="0"/>
              </a:rPr>
              <a:t> Workshop; 02/05/2012,</a:t>
            </a:r>
            <a:r>
              <a:rPr lang="en-US" sz="1600" b="1" baseline="0" dirty="0" smtClean="0">
                <a:latin typeface="Arial" pitchFamily="34" charset="0"/>
              </a:rPr>
              <a:t> Vilnius Lithuania</a:t>
            </a:r>
            <a:endParaRPr lang="en-US" sz="1600" b="1" dirty="0" smtClean="0">
              <a:latin typeface="Arial" pitchFamily="34" charset="0"/>
            </a:endParaRPr>
          </a:p>
        </p:txBody>
      </p:sp>
      <p:pic>
        <p:nvPicPr>
          <p:cNvPr id="6" name="Picture 2" descr="C:\A-Projects\2011\ViPi\Deliverables\WP8\Logo\vipi_logo_def_CMYK_2-facebook.jpg"/>
          <p:cNvPicPr>
            <a:picLocks noChangeAspect="1" noChangeArrowheads="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t="25148" b="26199"/>
          <a:stretch>
            <a:fillRect/>
          </a:stretch>
        </p:blipFill>
        <p:spPr bwMode="auto">
          <a:xfrm>
            <a:off x="7451725" y="476250"/>
            <a:ext cx="1220788"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457200" y="1600200"/>
            <a:ext cx="7467600" cy="487375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lvl1pPr>
              <a:defRPr/>
            </a:lvl1pPr>
          </a:lstStyle>
          <a:p>
            <a:pPr>
              <a:defRPr/>
            </a:pPr>
            <a:fld id="{1B244BA2-6426-4F4A-A2C5-1B0D1B9EB6AE}" type="datetime1">
              <a:rPr lang="en-US"/>
              <a:pPr>
                <a:defRPr/>
              </a:pPr>
              <a:t>5/2/2012</a:t>
            </a:fld>
            <a:endParaRPr lang="en-US"/>
          </a:p>
        </p:txBody>
      </p:sp>
      <p:sp>
        <p:nvSpPr>
          <p:cNvPr id="9" name="Slide Number Placeholder 8"/>
          <p:cNvSpPr>
            <a:spLocks noGrp="1"/>
          </p:cNvSpPr>
          <p:nvPr>
            <p:ph type="sldNum" sz="quarter" idx="11"/>
          </p:nvPr>
        </p:nvSpPr>
        <p:spPr/>
        <p:txBody>
          <a:bodyPr/>
          <a:lstStyle>
            <a:lvl1pPr>
              <a:defRPr/>
            </a:lvl1pPr>
          </a:lstStyle>
          <a:p>
            <a:pPr>
              <a:defRPr/>
            </a:pPr>
            <a:fld id="{1CB2794E-5459-4640-969D-ECE34B929147}" type="slidenum">
              <a:rPr lang="en-US"/>
              <a:pPr>
                <a:defRPr/>
              </a:pPr>
              <a:t>‹#›</a:t>
            </a:fld>
            <a:endParaRPr lang="en-US"/>
          </a:p>
        </p:txBody>
      </p:sp>
      <p:sp>
        <p:nvSpPr>
          <p:cNvPr id="10" name="Footer Placeholder 9"/>
          <p:cNvSpPr>
            <a:spLocks noGrp="1"/>
          </p:cNvSpPr>
          <p:nvPr>
            <p:ph type="ftr" sz="quarter" idx="12"/>
          </p:nvPr>
        </p:nvSpPr>
        <p:spPr/>
        <p:txBody>
          <a:bodyPr/>
          <a:lstStyle>
            <a:lvl1pPr>
              <a:defRPr/>
            </a:lvl1pPr>
          </a:lstStyle>
          <a:p>
            <a:pPr>
              <a:defRPr/>
            </a:pPr>
            <a:endParaRPr lang="en-US"/>
          </a:p>
        </p:txBody>
      </p:sp>
    </p:spTree>
    <p:extLst>
      <p:ext uri="{BB962C8B-B14F-4D97-AF65-F5344CB8AC3E}">
        <p14:creationId xmlns:p14="http://schemas.microsoft.com/office/powerpoint/2010/main" val="2192957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4" name="Rectangle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5" name="Rectangle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6" name="Rectangle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7" name="Rectangle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8" name="Straight Connector 7"/>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9" name="Straight Connector 8"/>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 name="Straight Connector 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1" name="Straight Connector 10"/>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Straight Connector 11"/>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Rectangle 12"/>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14" name="Oval 13"/>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15" name="Oval 14"/>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16" name="Oval 15"/>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17" name="Oval 16"/>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18" name="Oval 17"/>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19" name="Straight Connector 18"/>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lang="en-US" smtClean="0"/>
              <a:t>Click to edit Master title style</a:t>
            </a:r>
            <a:endParaRPr lang="en-US"/>
          </a:p>
        </p:txBody>
      </p:sp>
      <p:sp>
        <p:nvSpPr>
          <p:cNvPr id="3" name="Text Placeholder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0" name="Date Placeholder 3"/>
          <p:cNvSpPr>
            <a:spLocks noGrp="1"/>
          </p:cNvSpPr>
          <p:nvPr>
            <p:ph type="dt" sz="half" idx="10"/>
          </p:nvPr>
        </p:nvSpPr>
        <p:spPr bwMode="auto">
          <a:xfrm rot="5400000">
            <a:off x="7762875" y="1169988"/>
            <a:ext cx="2286000" cy="381000"/>
          </a:xfrm>
        </p:spPr>
        <p:txBody>
          <a:bodyPr/>
          <a:lstStyle>
            <a:lvl1pPr>
              <a:defRPr/>
            </a:lvl1pPr>
          </a:lstStyle>
          <a:p>
            <a:pPr>
              <a:defRPr/>
            </a:pPr>
            <a:fld id="{D0224E45-6B2E-48A6-B2B8-450F936D68B5}" type="datetime1">
              <a:rPr lang="en-US"/>
              <a:pPr>
                <a:defRPr/>
              </a:pPr>
              <a:t>5/2/2012</a:t>
            </a:fld>
            <a:endParaRPr lang="en-US"/>
          </a:p>
        </p:txBody>
      </p:sp>
      <p:sp>
        <p:nvSpPr>
          <p:cNvPr id="21" name="Footer Placeholder 4"/>
          <p:cNvSpPr>
            <a:spLocks noGrp="1"/>
          </p:cNvSpPr>
          <p:nvPr>
            <p:ph type="ftr" sz="quarter" idx="11"/>
          </p:nvPr>
        </p:nvSpPr>
        <p:spPr bwMode="auto">
          <a:xfrm rot="5400000">
            <a:off x="7077076" y="4178300"/>
            <a:ext cx="3657600" cy="384175"/>
          </a:xfrm>
        </p:spPr>
        <p:txBody>
          <a:bodyPr/>
          <a:lstStyle>
            <a:lvl1pPr>
              <a:defRPr/>
            </a:lvl1pPr>
          </a:lstStyle>
          <a:p>
            <a:pPr>
              <a:defRPr/>
            </a:pPr>
            <a:endParaRPr lang="en-US"/>
          </a:p>
        </p:txBody>
      </p:sp>
      <p:sp>
        <p:nvSpPr>
          <p:cNvPr id="22" name="Slide Number Placeholder 5"/>
          <p:cNvSpPr>
            <a:spLocks noGrp="1"/>
          </p:cNvSpPr>
          <p:nvPr>
            <p:ph type="sldNum" sz="quarter" idx="12"/>
          </p:nvPr>
        </p:nvSpPr>
        <p:spPr bwMode="auto">
          <a:xfrm>
            <a:off x="1339850" y="4929188"/>
            <a:ext cx="609600" cy="517525"/>
          </a:xfrm>
        </p:spPr>
        <p:txBody>
          <a:bodyPr/>
          <a:lstStyle>
            <a:lvl1pPr>
              <a:defRPr/>
            </a:lvl1pPr>
          </a:lstStyle>
          <a:p>
            <a:pPr>
              <a:defRPr/>
            </a:pPr>
            <a:fld id="{E7748B21-3A3A-4519-9019-785400E8099B}" type="slidenum">
              <a:rPr lang="en-US"/>
              <a:pPr>
                <a:defRPr/>
              </a:pPr>
              <a:t>‹#›</a:t>
            </a:fld>
            <a:endParaRPr lang="en-US"/>
          </a:p>
        </p:txBody>
      </p:sp>
    </p:spTree>
    <p:extLst>
      <p:ext uri="{BB962C8B-B14F-4D97-AF65-F5344CB8AC3E}">
        <p14:creationId xmlns:p14="http://schemas.microsoft.com/office/powerpoint/2010/main" val="3496106122"/>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457200" y="1600200"/>
            <a:ext cx="3657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270248" y="1600200"/>
            <a:ext cx="3657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CB8930E8-6C6C-46DE-9D33-2035044A021A}" type="datetime1">
              <a:rPr lang="en-US"/>
              <a:pPr>
                <a:defRPr/>
              </a:pPr>
              <a:t>5/2/2012</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37FBCDD2-DF01-42E1-B419-C988FEE19A18}" type="slidenum">
              <a:rPr lang="en-US"/>
              <a:pPr>
                <a:defRPr/>
              </a:pPr>
              <a:t>‹#›</a:t>
            </a:fld>
            <a:endParaRPr lang="en-US"/>
          </a:p>
        </p:txBody>
      </p:sp>
    </p:spTree>
    <p:extLst>
      <p:ext uri="{BB962C8B-B14F-4D97-AF65-F5344CB8AC3E}">
        <p14:creationId xmlns:p14="http://schemas.microsoft.com/office/powerpoint/2010/main" val="15803658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457200" y="2362200"/>
            <a:ext cx="3657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371975" y="2362200"/>
            <a:ext cx="3657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en-US" smtClean="0"/>
              <a:t>Click to edit Master text styles</a:t>
            </a:r>
          </a:p>
        </p:txBody>
      </p:sp>
      <p:sp>
        <p:nvSpPr>
          <p:cNvPr id="7" name="Date Placeholder 13"/>
          <p:cNvSpPr>
            <a:spLocks noGrp="1"/>
          </p:cNvSpPr>
          <p:nvPr>
            <p:ph type="dt" sz="half" idx="10"/>
          </p:nvPr>
        </p:nvSpPr>
        <p:spPr/>
        <p:txBody>
          <a:bodyPr/>
          <a:lstStyle>
            <a:lvl1pPr>
              <a:defRPr/>
            </a:lvl1pPr>
          </a:lstStyle>
          <a:p>
            <a:pPr>
              <a:defRPr/>
            </a:pPr>
            <a:fld id="{426FCE34-2947-4DDC-BD19-49E561ED9A7E}" type="datetime1">
              <a:rPr lang="en-US"/>
              <a:pPr>
                <a:defRPr/>
              </a:pPr>
              <a:t>5/2/2012</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B1B4FA83-2095-47AF-B9CE-C4D282FCBD29}" type="slidenum">
              <a:rPr lang="en-US"/>
              <a:pPr>
                <a:defRPr/>
              </a:pPr>
              <a:t>‹#›</a:t>
            </a:fld>
            <a:endParaRPr lang="en-US"/>
          </a:p>
        </p:txBody>
      </p:sp>
    </p:spTree>
    <p:extLst>
      <p:ext uri="{BB962C8B-B14F-4D97-AF65-F5344CB8AC3E}">
        <p14:creationId xmlns:p14="http://schemas.microsoft.com/office/powerpoint/2010/main" val="1591864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1DA784D2-3663-4B23-8CBB-02C52958845B}" type="datetime1">
              <a:rPr lang="en-US"/>
              <a:pPr>
                <a:defRPr/>
              </a:pPr>
              <a:t>5/2/2012</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E08443BC-1152-4599-B9F8-5452772AD102}" type="slidenum">
              <a:rPr lang="en-US"/>
              <a:pPr>
                <a:defRPr/>
              </a:pPr>
              <a:t>‹#›</a:t>
            </a:fld>
            <a:endParaRPr lang="en-US"/>
          </a:p>
        </p:txBody>
      </p:sp>
    </p:spTree>
    <p:extLst>
      <p:ext uri="{BB962C8B-B14F-4D97-AF65-F5344CB8AC3E}">
        <p14:creationId xmlns:p14="http://schemas.microsoft.com/office/powerpoint/2010/main" val="18838444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E8783F11-01D1-4E96-AEEA-CAB167854BE8}" type="datetime1">
              <a:rPr lang="en-US"/>
              <a:pPr>
                <a:defRPr/>
              </a:pPr>
              <a:t>5/2/2012</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529958B7-25E2-4A4B-9B3E-E492FD95C850}" type="slidenum">
              <a:rPr lang="en-US"/>
              <a:pPr>
                <a:defRPr/>
              </a:pPr>
              <a:t>‹#›</a:t>
            </a:fld>
            <a:endParaRPr lang="en-US"/>
          </a:p>
        </p:txBody>
      </p:sp>
    </p:spTree>
    <p:extLst>
      <p:ext uri="{BB962C8B-B14F-4D97-AF65-F5344CB8AC3E}">
        <p14:creationId xmlns:p14="http://schemas.microsoft.com/office/powerpoint/2010/main" val="15431290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6" name="Straight Connector 5"/>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7" name="Straight Connector 16"/>
          <p:cNvSpPr>
            <a:spLocks noChangeShapeType="1"/>
          </p:cNvSpPr>
          <p:nvPr/>
        </p:nvSpPr>
        <p:spPr bwMode="auto">
          <a:xfrm>
            <a:off x="6192838" y="0"/>
            <a:ext cx="0" cy="6858000"/>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 name="Straight Connector 17"/>
          <p:cNvSpPr>
            <a:spLocks noChangeShapeType="1"/>
          </p:cNvSpPr>
          <p:nvPr/>
        </p:nvSpPr>
        <p:spPr bwMode="auto">
          <a:xfrm>
            <a:off x="8991600" y="0"/>
            <a:ext cx="0" cy="6858000"/>
          </a:xfrm>
          <a:prstGeom prst="line">
            <a:avLst/>
          </a:prstGeom>
          <a:noFill/>
          <a:ln w="1905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 name="Rectangle 8"/>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10" name="Straight Connector 19"/>
          <p:cNvSpPr>
            <a:spLocks noChangeShapeType="1"/>
          </p:cNvSpPr>
          <p:nvPr/>
        </p:nvSpPr>
        <p:spPr bwMode="auto">
          <a:xfrm>
            <a:off x="8915400" y="0"/>
            <a:ext cx="0" cy="6858000"/>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 name="Oval 10"/>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2" name="Title 1"/>
          <p:cNvSpPr>
            <a:spLocks noGrp="1"/>
          </p:cNvSpPr>
          <p:nvPr>
            <p:ph type="title"/>
          </p:nvPr>
        </p:nvSpPr>
        <p:spPr>
          <a:xfrm rot="5400000">
            <a:off x="3371850" y="3200400"/>
            <a:ext cx="6309360" cy="457200"/>
          </a:xfrm>
        </p:spPr>
        <p:txBody>
          <a:bodyPr/>
          <a:lstStyle>
            <a:lvl1pPr algn="l">
              <a:buNone/>
              <a:defRPr sz="2000" b="1" cap="small" baseline="0"/>
            </a:lvl1pPr>
          </a:lstStyle>
          <a:p>
            <a:r>
              <a:rPr lang="en-US" smtClean="0"/>
              <a:t>Click to edit Master title style</a:t>
            </a:r>
            <a:endParaRPr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8" name="Content Placeholder 17"/>
          <p:cNvSpPr>
            <a:spLocks noGrp="1"/>
          </p:cNvSpPr>
          <p:nvPr>
            <p:ph sz="quarter" idx="1"/>
          </p:nvPr>
        </p:nvSpPr>
        <p:spPr>
          <a:xfrm>
            <a:off x="304800" y="274320"/>
            <a:ext cx="5638800" cy="63276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Date Placeholder 20"/>
          <p:cNvSpPr>
            <a:spLocks noGrp="1"/>
          </p:cNvSpPr>
          <p:nvPr>
            <p:ph type="dt" sz="half" idx="10"/>
          </p:nvPr>
        </p:nvSpPr>
        <p:spPr/>
        <p:txBody>
          <a:bodyPr/>
          <a:lstStyle>
            <a:lvl1pPr>
              <a:defRPr/>
            </a:lvl1pPr>
          </a:lstStyle>
          <a:p>
            <a:pPr>
              <a:defRPr/>
            </a:pPr>
            <a:fld id="{486A9EA3-8F75-4501-B88C-CBE759FDC536}" type="datetime1">
              <a:rPr lang="en-US"/>
              <a:pPr>
                <a:defRPr/>
              </a:pPr>
              <a:t>5/2/2012</a:t>
            </a:fld>
            <a:endParaRPr lang="en-US"/>
          </a:p>
        </p:txBody>
      </p:sp>
      <p:sp>
        <p:nvSpPr>
          <p:cNvPr id="13" name="Slide Number Placeholder 21"/>
          <p:cNvSpPr>
            <a:spLocks noGrp="1"/>
          </p:cNvSpPr>
          <p:nvPr>
            <p:ph type="sldNum" sz="quarter" idx="11"/>
          </p:nvPr>
        </p:nvSpPr>
        <p:spPr/>
        <p:txBody>
          <a:bodyPr/>
          <a:lstStyle>
            <a:lvl1pPr>
              <a:defRPr/>
            </a:lvl1pPr>
          </a:lstStyle>
          <a:p>
            <a:pPr>
              <a:defRPr/>
            </a:pPr>
            <a:fld id="{B90B6F3E-ABB7-43B0-8039-9CF07A4AA039}" type="slidenum">
              <a:rPr lang="en-US"/>
              <a:pPr>
                <a:defRPr/>
              </a:pPr>
              <a:t>‹#›</a:t>
            </a:fld>
            <a:endParaRPr lang="en-US"/>
          </a:p>
        </p:txBody>
      </p:sp>
      <p:sp>
        <p:nvSpPr>
          <p:cNvPr id="14" name="Footer Placeholder 22"/>
          <p:cNvSpPr>
            <a:spLocks noGrp="1"/>
          </p:cNvSpPr>
          <p:nvPr>
            <p:ph type="ftr" sz="quarter" idx="12"/>
          </p:nvPr>
        </p:nvSpPr>
        <p:spPr/>
        <p:txBody>
          <a:bodyPr/>
          <a:lstStyle>
            <a:lvl1pPr>
              <a:defRPr/>
            </a:lvl1pPr>
          </a:lstStyle>
          <a:p>
            <a:pPr>
              <a:defRPr/>
            </a:pPr>
            <a:endParaRPr lang="en-US"/>
          </a:p>
        </p:txBody>
      </p:sp>
    </p:spTree>
    <p:extLst>
      <p:ext uri="{BB962C8B-B14F-4D97-AF65-F5344CB8AC3E}">
        <p14:creationId xmlns:p14="http://schemas.microsoft.com/office/powerpoint/2010/main" val="3683965690"/>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6" name="Oval 5"/>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7" name="Straight Connector 16"/>
          <p:cNvSpPr>
            <a:spLocks noChangeShapeType="1"/>
          </p:cNvSpPr>
          <p:nvPr/>
        </p:nvSpPr>
        <p:spPr bwMode="auto">
          <a:xfrm>
            <a:off x="8991600" y="0"/>
            <a:ext cx="0" cy="685800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 name="Rectangle 7"/>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9" name="Straight Connector 18"/>
          <p:cNvSpPr>
            <a:spLocks noChangeShapeType="1"/>
          </p:cNvSpPr>
          <p:nvPr/>
        </p:nvSpPr>
        <p:spPr bwMode="auto">
          <a:xfrm>
            <a:off x="8915400" y="0"/>
            <a:ext cx="0" cy="6858000"/>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 name="Straight Connector 9"/>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1" name="Straight Connector 20"/>
          <p:cNvSpPr>
            <a:spLocks noChangeShapeType="1"/>
          </p:cNvSpPr>
          <p:nvPr/>
        </p:nvSpPr>
        <p:spPr bwMode="auto">
          <a:xfrm>
            <a:off x="6192838" y="0"/>
            <a:ext cx="0" cy="6858000"/>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 name="Title 1"/>
          <p:cNvSpPr>
            <a:spLocks noGrp="1"/>
          </p:cNvSpPr>
          <p:nvPr>
            <p:ph type="title"/>
          </p:nvPr>
        </p:nvSpPr>
        <p:spPr>
          <a:xfrm rot="5400000">
            <a:off x="3350133" y="3200400"/>
            <a:ext cx="6309360" cy="457200"/>
          </a:xfrm>
        </p:spPr>
        <p:txBody>
          <a:bodyPr/>
          <a:lstStyle>
            <a:lvl1pPr algn="l">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en-US" smtClean="0"/>
              <a:t>Click to edit Master text styles</a:t>
            </a:r>
          </a:p>
        </p:txBody>
      </p:sp>
      <p:sp>
        <p:nvSpPr>
          <p:cNvPr id="12" name="Date Placeholder 16"/>
          <p:cNvSpPr>
            <a:spLocks noGrp="1"/>
          </p:cNvSpPr>
          <p:nvPr>
            <p:ph type="dt" sz="half" idx="10"/>
          </p:nvPr>
        </p:nvSpPr>
        <p:spPr/>
        <p:txBody>
          <a:bodyPr/>
          <a:lstStyle>
            <a:lvl1pPr>
              <a:defRPr/>
            </a:lvl1pPr>
          </a:lstStyle>
          <a:p>
            <a:pPr>
              <a:defRPr/>
            </a:pPr>
            <a:fld id="{6F381765-ECE9-47FD-B044-3128C87814FC}" type="datetime1">
              <a:rPr lang="en-US"/>
              <a:pPr>
                <a:defRPr/>
              </a:pPr>
              <a:t>5/2/2012</a:t>
            </a:fld>
            <a:endParaRPr lang="en-US"/>
          </a:p>
        </p:txBody>
      </p:sp>
      <p:sp>
        <p:nvSpPr>
          <p:cNvPr id="13" name="Slide Number Placeholder 17"/>
          <p:cNvSpPr>
            <a:spLocks noGrp="1"/>
          </p:cNvSpPr>
          <p:nvPr>
            <p:ph type="sldNum" sz="quarter" idx="11"/>
          </p:nvPr>
        </p:nvSpPr>
        <p:spPr/>
        <p:txBody>
          <a:bodyPr/>
          <a:lstStyle>
            <a:lvl1pPr>
              <a:defRPr/>
            </a:lvl1pPr>
          </a:lstStyle>
          <a:p>
            <a:pPr>
              <a:defRPr/>
            </a:pPr>
            <a:fld id="{738D31C7-C9A0-4B1C-9D6E-F8F51FFA3458}" type="slidenum">
              <a:rPr lang="en-US"/>
              <a:pPr>
                <a:defRPr/>
              </a:pPr>
              <a:t>‹#›</a:t>
            </a:fld>
            <a:endParaRPr lang="en-US"/>
          </a:p>
        </p:txBody>
      </p:sp>
      <p:sp>
        <p:nvSpPr>
          <p:cNvPr id="14" name="Footer Placeholder 20"/>
          <p:cNvSpPr>
            <a:spLocks noGrp="1"/>
          </p:cNvSpPr>
          <p:nvPr>
            <p:ph type="ftr" sz="quarter" idx="12"/>
          </p:nvPr>
        </p:nvSpPr>
        <p:spPr/>
        <p:txBody>
          <a:bodyPr/>
          <a:lstStyle>
            <a:lvl1pPr>
              <a:defRPr/>
            </a:lvl1pPr>
          </a:lstStyle>
          <a:p>
            <a:pPr>
              <a:defRPr/>
            </a:pPr>
            <a:endParaRPr lang="en-US"/>
          </a:p>
        </p:txBody>
      </p:sp>
    </p:spTree>
    <p:extLst>
      <p:ext uri="{BB962C8B-B14F-4D97-AF65-F5344CB8AC3E}">
        <p14:creationId xmlns:p14="http://schemas.microsoft.com/office/powerpoint/2010/main" val="12552176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lang="en-US" smtClean="0"/>
              <a:t>Click to edit Master title style</a:t>
            </a:r>
            <a:endParaRPr lang="en-US"/>
          </a:p>
        </p:txBody>
      </p:sp>
      <p:sp>
        <p:nvSpPr>
          <p:cNvPr id="1028" name="Text Placeholder 12"/>
          <p:cNvSpPr>
            <a:spLocks noGrp="1"/>
          </p:cNvSpPr>
          <p:nvPr>
            <p:ph type="body" idx="1"/>
          </p:nvPr>
        </p:nvSpPr>
        <p:spPr bwMode="auto">
          <a:xfrm>
            <a:off x="457200" y="1600200"/>
            <a:ext cx="7467600" cy="487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rot="5400000">
            <a:off x="7589045" y="1081881"/>
            <a:ext cx="2011362" cy="384175"/>
          </a:xfrm>
          <a:prstGeom prst="rect">
            <a:avLst/>
          </a:prstGeom>
        </p:spPr>
        <p:txBody>
          <a:bodyPr vert="horz" wrap="square" lIns="91440" tIns="45720" rIns="91440" bIns="45720" numCol="1" anchor="ctr" anchorCtr="0" compatLnSpc="1">
            <a:prstTxWarp prst="textNoShape">
              <a:avLst/>
            </a:prstTxWarp>
          </a:bodyPr>
          <a:lstStyle>
            <a:lvl1pPr algn="r">
              <a:defRPr sz="1200">
                <a:solidFill>
                  <a:schemeClr val="tx2"/>
                </a:solidFill>
                <a:latin typeface="Century Schoolbook" pitchFamily="18" charset="0"/>
              </a:defRPr>
            </a:lvl1pPr>
          </a:lstStyle>
          <a:p>
            <a:pPr>
              <a:defRPr/>
            </a:pPr>
            <a:fld id="{A6BDEA90-4589-47F7-920E-DA0D1E978BD8}" type="datetime1">
              <a:rPr lang="en-US"/>
              <a:pPr>
                <a:defRPr/>
              </a:pPr>
              <a:t>5/2/2012</a:t>
            </a:fld>
            <a:endParaRPr lang="en-US"/>
          </a:p>
        </p:txBody>
      </p:sp>
      <p:sp>
        <p:nvSpPr>
          <p:cNvPr id="3" name="Footer Placeholder 2"/>
          <p:cNvSpPr>
            <a:spLocks noGrp="1"/>
          </p:cNvSpPr>
          <p:nvPr>
            <p:ph type="ftr" sz="quarter" idx="3"/>
          </p:nvPr>
        </p:nvSpPr>
        <p:spPr>
          <a:xfrm rot="5400000">
            <a:off x="6989763" y="3736975"/>
            <a:ext cx="32004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chemeClr val="tx2"/>
                </a:solidFill>
                <a:latin typeface="Century Schoolbook" pitchFamily="18" charset="0"/>
              </a:defRPr>
            </a:lvl1pPr>
          </a:lstStyle>
          <a:p>
            <a:pPr>
              <a:defRPr/>
            </a:pPr>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32" name="Straight Connector 8"/>
          <p:cNvSpPr>
            <a:spLocks noChangeShapeType="1"/>
          </p:cNvSpPr>
          <p:nvPr/>
        </p:nvSpPr>
        <p:spPr bwMode="auto">
          <a:xfrm>
            <a:off x="8991600" y="0"/>
            <a:ext cx="0" cy="6858000"/>
          </a:xfrm>
          <a:prstGeom prst="line">
            <a:avLst/>
          </a:prstGeom>
          <a:noFill/>
          <a:ln w="1905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1034" name="Straight Connector 10"/>
          <p:cNvSpPr>
            <a:spLocks noChangeShapeType="1"/>
          </p:cNvSpPr>
          <p:nvPr/>
        </p:nvSpPr>
        <p:spPr bwMode="auto">
          <a:xfrm>
            <a:off x="8915400" y="0"/>
            <a:ext cx="0" cy="6858000"/>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 name="Oval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23" name="Slide Number Placeholder 22"/>
          <p:cNvSpPr>
            <a:spLocks noGrp="1"/>
          </p:cNvSpPr>
          <p:nvPr>
            <p:ph type="sldNum" sz="quarter" idx="4"/>
          </p:nvPr>
        </p:nvSpPr>
        <p:spPr>
          <a:xfrm>
            <a:off x="8129588" y="5734050"/>
            <a:ext cx="609600" cy="520700"/>
          </a:xfrm>
          <a:prstGeom prst="rect">
            <a:avLst/>
          </a:prstGeom>
        </p:spPr>
        <p:txBody>
          <a:bodyPr vert="horz" wrap="square" lIns="91440" tIns="45720" rIns="91440" bIns="45720" numCol="1" anchor="ctr" anchorCtr="0" compatLnSpc="1">
            <a:prstTxWarp prst="textNoShape">
              <a:avLst/>
            </a:prstTxWarp>
          </a:bodyPr>
          <a:lstStyle>
            <a:lvl1pPr algn="ctr">
              <a:defRPr sz="1400" b="1">
                <a:solidFill>
                  <a:srgbClr val="FFFFFF"/>
                </a:solidFill>
                <a:latin typeface="Century Schoolbook" pitchFamily="18" charset="0"/>
              </a:defRPr>
            </a:lvl1pPr>
          </a:lstStyle>
          <a:p>
            <a:pPr>
              <a:defRPr/>
            </a:pPr>
            <a:fld id="{87529C37-796B-459C-9368-01F890EBA42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87" r:id="rId4"/>
    <p:sldLayoutId id="2147483788" r:id="rId5"/>
    <p:sldLayoutId id="2147483789" r:id="rId6"/>
    <p:sldLayoutId id="2147483790" r:id="rId7"/>
    <p:sldLayoutId id="2147483796" r:id="rId8"/>
    <p:sldLayoutId id="2147483797" r:id="rId9"/>
    <p:sldLayoutId id="2147483791" r:id="rId10"/>
    <p:sldLayoutId id="2147483792" r:id="rId11"/>
  </p:sldLayoutIdLst>
  <p:hf hdr="0" ftr="0" dt="0"/>
  <p:txStyles>
    <p:titleStyle>
      <a:lvl1pPr algn="l" rtl="0" eaLnBrk="0" fontAlgn="base" hangingPunct="0">
        <a:spcBef>
          <a:spcPct val="0"/>
        </a:spcBef>
        <a:spcAft>
          <a:spcPct val="0"/>
        </a:spcAft>
        <a:defRPr sz="3000" kern="1200" cap="small">
          <a:solidFill>
            <a:schemeClr val="tx2"/>
          </a:solidFill>
          <a:latin typeface="+mj-lt"/>
          <a:ea typeface="+mj-ea"/>
          <a:cs typeface="+mj-cs"/>
        </a:defRPr>
      </a:lvl1pPr>
      <a:lvl2pPr algn="l" rtl="0" eaLnBrk="0" fontAlgn="base" hangingPunct="0">
        <a:spcBef>
          <a:spcPct val="0"/>
        </a:spcBef>
        <a:spcAft>
          <a:spcPct val="0"/>
        </a:spcAft>
        <a:defRPr sz="3000">
          <a:solidFill>
            <a:schemeClr val="tx2"/>
          </a:solidFill>
          <a:latin typeface="Tw Cen MT" pitchFamily="34" charset="0"/>
        </a:defRPr>
      </a:lvl2pPr>
      <a:lvl3pPr algn="l" rtl="0" eaLnBrk="0" fontAlgn="base" hangingPunct="0">
        <a:spcBef>
          <a:spcPct val="0"/>
        </a:spcBef>
        <a:spcAft>
          <a:spcPct val="0"/>
        </a:spcAft>
        <a:defRPr sz="3000">
          <a:solidFill>
            <a:schemeClr val="tx2"/>
          </a:solidFill>
          <a:latin typeface="Tw Cen MT" pitchFamily="34" charset="0"/>
        </a:defRPr>
      </a:lvl3pPr>
      <a:lvl4pPr algn="l" rtl="0" eaLnBrk="0" fontAlgn="base" hangingPunct="0">
        <a:spcBef>
          <a:spcPct val="0"/>
        </a:spcBef>
        <a:spcAft>
          <a:spcPct val="0"/>
        </a:spcAft>
        <a:defRPr sz="3000">
          <a:solidFill>
            <a:schemeClr val="tx2"/>
          </a:solidFill>
          <a:latin typeface="Tw Cen MT" pitchFamily="34" charset="0"/>
        </a:defRPr>
      </a:lvl4pPr>
      <a:lvl5pPr algn="l" rtl="0" eaLnBrk="0" fontAlgn="base" hangingPunct="0">
        <a:spcBef>
          <a:spcPct val="0"/>
        </a:spcBef>
        <a:spcAft>
          <a:spcPct val="0"/>
        </a:spcAft>
        <a:defRPr sz="3000">
          <a:solidFill>
            <a:schemeClr val="tx2"/>
          </a:solidFill>
          <a:latin typeface="Tw Cen MT" pitchFamily="34" charset="0"/>
        </a:defRPr>
      </a:lvl5pPr>
      <a:lvl6pPr marL="457200" algn="l" rtl="0" fontAlgn="base">
        <a:spcBef>
          <a:spcPct val="0"/>
        </a:spcBef>
        <a:spcAft>
          <a:spcPct val="0"/>
        </a:spcAft>
        <a:defRPr sz="3000">
          <a:solidFill>
            <a:schemeClr val="tx2"/>
          </a:solidFill>
          <a:latin typeface="Century Schoolbook" pitchFamily="18" charset="0"/>
        </a:defRPr>
      </a:lvl6pPr>
      <a:lvl7pPr marL="914400" algn="l" rtl="0" fontAlgn="base">
        <a:spcBef>
          <a:spcPct val="0"/>
        </a:spcBef>
        <a:spcAft>
          <a:spcPct val="0"/>
        </a:spcAft>
        <a:defRPr sz="3000">
          <a:solidFill>
            <a:schemeClr val="tx2"/>
          </a:solidFill>
          <a:latin typeface="Century Schoolbook" pitchFamily="18" charset="0"/>
        </a:defRPr>
      </a:lvl7pPr>
      <a:lvl8pPr marL="1371600" algn="l" rtl="0" fontAlgn="base">
        <a:spcBef>
          <a:spcPct val="0"/>
        </a:spcBef>
        <a:spcAft>
          <a:spcPct val="0"/>
        </a:spcAft>
        <a:defRPr sz="3000">
          <a:solidFill>
            <a:schemeClr val="tx2"/>
          </a:solidFill>
          <a:latin typeface="Century Schoolbook" pitchFamily="18" charset="0"/>
        </a:defRPr>
      </a:lvl8pPr>
      <a:lvl9pPr marL="1828800" algn="l" rtl="0" fontAlgn="base">
        <a:spcBef>
          <a:spcPct val="0"/>
        </a:spcBef>
        <a:spcAft>
          <a:spcPct val="0"/>
        </a:spcAft>
        <a:defRPr sz="3000">
          <a:solidFill>
            <a:schemeClr val="tx2"/>
          </a:solidFill>
          <a:latin typeface="Century Schoolbook" pitchFamily="18" charset="0"/>
        </a:defRPr>
      </a:lvl9pPr>
    </p:titleStyle>
    <p:bodyStyle>
      <a:lvl1pPr marL="273050" indent="-273050" algn="l" rtl="0"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eaLnBrk="0" fontAlgn="base" hangingPunct="0">
        <a:spcBef>
          <a:spcPct val="20000"/>
        </a:spcBef>
        <a:spcAft>
          <a:spcPct val="0"/>
        </a:spcAft>
        <a:buClr>
          <a:srgbClr val="E0752F"/>
        </a:buClr>
        <a:buSzPct val="60000"/>
        <a:buFont typeface="Wingdings" pitchFamily="2" charset="2"/>
        <a:buChar char=""/>
        <a:defRPr kern="1200">
          <a:solidFill>
            <a:schemeClr val="tx1"/>
          </a:solidFill>
          <a:latin typeface="+mn-lt"/>
          <a:ea typeface="+mn-ea"/>
          <a:cs typeface="+mn-cs"/>
        </a:defRPr>
      </a:lvl3pPr>
      <a:lvl4pPr marL="1187450" indent="-182563" algn="l" rtl="0" eaLnBrk="0" fontAlgn="base" hangingPunct="0">
        <a:spcBef>
          <a:spcPct val="20000"/>
        </a:spcBef>
        <a:spcAft>
          <a:spcPct val="0"/>
        </a:spcAft>
        <a:buClr>
          <a:srgbClr val="FEC3AE"/>
        </a:buClr>
        <a:buSzPct val="60000"/>
        <a:buFont typeface="Wingdings" pitchFamily="2" charset="2"/>
        <a:buChar char=""/>
        <a:defRPr kern="1200">
          <a:solidFill>
            <a:schemeClr val="tx1"/>
          </a:solidFill>
          <a:latin typeface="+mn-lt"/>
          <a:ea typeface="+mn-ea"/>
          <a:cs typeface="+mn-cs"/>
        </a:defRPr>
      </a:lvl4pPr>
      <a:lvl5pPr marL="1462088" indent="-182563" algn="l" rtl="0" eaLnBrk="0" fontAlgn="base" hangingPunct="0">
        <a:spcBef>
          <a:spcPct val="20000"/>
        </a:spcBef>
        <a:spcAft>
          <a:spcPct val="0"/>
        </a:spcAft>
        <a:buClr>
          <a:srgbClr val="BDCAE9"/>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chart" Target="../charts/chart12.xml"/></Relationships>
</file>

<file path=ppt/slides/_rels/slide15.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68538" y="4005263"/>
            <a:ext cx="6172200" cy="1439862"/>
          </a:xfrm>
        </p:spPr>
        <p:txBody>
          <a:bodyPr>
            <a:normAutofit fontScale="90000"/>
          </a:bodyPr>
          <a:lstStyle/>
          <a:p>
            <a:pPr eaLnBrk="1" fontAlgn="auto" hangingPunct="1">
              <a:spcAft>
                <a:spcPts val="0"/>
              </a:spcAft>
              <a:defRPr/>
            </a:pPr>
            <a:r>
              <a:rPr lang="en-GB" dirty="0" err="1" smtClean="0"/>
              <a:t>ViPi</a:t>
            </a:r>
            <a:r>
              <a:rPr lang="en-GB" dirty="0" smtClean="0"/>
              <a:t> - </a:t>
            </a:r>
            <a:r>
              <a:rPr lang="en-GB" dirty="0"/>
              <a:t>Virtual Portal for Interaction and ICT Training for People with Disabilities</a:t>
            </a:r>
          </a:p>
        </p:txBody>
      </p:sp>
      <p:sp>
        <p:nvSpPr>
          <p:cNvPr id="7171" name="Subtitle 2"/>
          <p:cNvSpPr>
            <a:spLocks noGrp="1"/>
          </p:cNvSpPr>
          <p:nvPr>
            <p:ph type="subTitle" idx="1"/>
          </p:nvPr>
        </p:nvSpPr>
        <p:spPr>
          <a:xfrm>
            <a:off x="2286000" y="5589588"/>
            <a:ext cx="6172200" cy="785812"/>
          </a:xfrm>
        </p:spPr>
        <p:txBody>
          <a:bodyPr/>
          <a:lstStyle/>
          <a:p>
            <a:pPr eaLnBrk="1" hangingPunct="1"/>
            <a:r>
              <a:rPr lang="en-GB" sz="1600" dirty="0" smtClean="0"/>
              <a:t>3</a:t>
            </a:r>
            <a:r>
              <a:rPr lang="en-GB" sz="1600" baseline="30000" dirty="0" smtClean="0"/>
              <a:t>rd</a:t>
            </a:r>
            <a:r>
              <a:rPr lang="en-GB" sz="1600" dirty="0" smtClean="0"/>
              <a:t> </a:t>
            </a:r>
            <a:r>
              <a:rPr lang="en-GB" sz="1600" dirty="0" err="1" smtClean="0"/>
              <a:t>ViPi</a:t>
            </a:r>
            <a:r>
              <a:rPr lang="en-GB" sz="1600" dirty="0" smtClean="0"/>
              <a:t> Workshop ; 02/05/2012, Vilnius, Lithuania</a:t>
            </a:r>
          </a:p>
          <a:p>
            <a:pPr eaLnBrk="1" hangingPunct="1"/>
            <a:r>
              <a:rPr lang="en-GB" sz="1600" dirty="0" smtClean="0"/>
              <a:t>www.vipi-project.eu</a:t>
            </a:r>
          </a:p>
          <a:p>
            <a:pPr eaLnBrk="1" hangingPunct="1"/>
            <a:r>
              <a:rPr lang="en-GB" sz="1600" dirty="0" smtClean="0"/>
              <a:t>511792-LLP-1-2010-1-GR-KA3-KA3NW</a:t>
            </a:r>
          </a:p>
        </p:txBody>
      </p:sp>
      <p:sp>
        <p:nvSpPr>
          <p:cNvPr id="7172" name="Slide Number Placeholder 6"/>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AC28068-93BF-4DDC-853E-E26B6E3622DE}" type="slidenum">
              <a:rPr lang="en-US" smtClean="0">
                <a:solidFill>
                  <a:srgbClr val="FFFFFF"/>
                </a:solidFill>
                <a:latin typeface="Century Schoolbook" pitchFamily="18" charset="0"/>
              </a:rPr>
              <a:pPr eaLnBrk="1" hangingPunct="1"/>
              <a:t>1</a:t>
            </a:fld>
            <a:endParaRPr lang="en-US" smtClean="0">
              <a:solidFill>
                <a:srgbClr val="FFFFFF"/>
              </a:solidFill>
              <a:latin typeface="Century Schoolbook" pitchFamily="18" charset="0"/>
            </a:endParaRPr>
          </a:p>
        </p:txBody>
      </p:sp>
      <p:sp>
        <p:nvSpPr>
          <p:cNvPr id="5" name="Title 1"/>
          <p:cNvSpPr txBox="1">
            <a:spLocks/>
          </p:cNvSpPr>
          <p:nvPr/>
        </p:nvSpPr>
        <p:spPr>
          <a:xfrm>
            <a:off x="1907704" y="188640"/>
            <a:ext cx="3456384" cy="792088"/>
          </a:xfrm>
          <a:prstGeom prst="rect">
            <a:avLst/>
          </a:prstGeom>
        </p:spPr>
        <p:txBody>
          <a:bodyPr vert="horz" anchor="b">
            <a:normAutofit fontScale="97500"/>
          </a:bodyPr>
          <a:lstStyle>
            <a:lvl1pPr algn="l" rtl="0" eaLnBrk="0" fontAlgn="base" hangingPunct="0">
              <a:spcBef>
                <a:spcPct val="0"/>
              </a:spcBef>
              <a:spcAft>
                <a:spcPct val="0"/>
              </a:spcAft>
              <a:defRPr sz="3000" b="1" kern="1200" cap="small">
                <a:solidFill>
                  <a:schemeClr val="tx2"/>
                </a:solidFill>
                <a:latin typeface="+mj-lt"/>
                <a:ea typeface="+mj-ea"/>
                <a:cs typeface="+mj-cs"/>
              </a:defRPr>
            </a:lvl1pPr>
            <a:lvl2pPr algn="l" rtl="0" eaLnBrk="0" fontAlgn="base" hangingPunct="0">
              <a:spcBef>
                <a:spcPct val="0"/>
              </a:spcBef>
              <a:spcAft>
                <a:spcPct val="0"/>
              </a:spcAft>
              <a:defRPr sz="3000">
                <a:solidFill>
                  <a:schemeClr val="tx2"/>
                </a:solidFill>
                <a:latin typeface="Tw Cen MT" pitchFamily="34" charset="0"/>
              </a:defRPr>
            </a:lvl2pPr>
            <a:lvl3pPr algn="l" rtl="0" eaLnBrk="0" fontAlgn="base" hangingPunct="0">
              <a:spcBef>
                <a:spcPct val="0"/>
              </a:spcBef>
              <a:spcAft>
                <a:spcPct val="0"/>
              </a:spcAft>
              <a:defRPr sz="3000">
                <a:solidFill>
                  <a:schemeClr val="tx2"/>
                </a:solidFill>
                <a:latin typeface="Tw Cen MT" pitchFamily="34" charset="0"/>
              </a:defRPr>
            </a:lvl3pPr>
            <a:lvl4pPr algn="l" rtl="0" eaLnBrk="0" fontAlgn="base" hangingPunct="0">
              <a:spcBef>
                <a:spcPct val="0"/>
              </a:spcBef>
              <a:spcAft>
                <a:spcPct val="0"/>
              </a:spcAft>
              <a:defRPr sz="3000">
                <a:solidFill>
                  <a:schemeClr val="tx2"/>
                </a:solidFill>
                <a:latin typeface="Tw Cen MT" pitchFamily="34" charset="0"/>
              </a:defRPr>
            </a:lvl4pPr>
            <a:lvl5pPr algn="l" rtl="0" eaLnBrk="0" fontAlgn="base" hangingPunct="0">
              <a:spcBef>
                <a:spcPct val="0"/>
              </a:spcBef>
              <a:spcAft>
                <a:spcPct val="0"/>
              </a:spcAft>
              <a:defRPr sz="3000">
                <a:solidFill>
                  <a:schemeClr val="tx2"/>
                </a:solidFill>
                <a:latin typeface="Tw Cen MT" pitchFamily="34" charset="0"/>
              </a:defRPr>
            </a:lvl5pPr>
            <a:lvl6pPr marL="457200" algn="l" rtl="0" fontAlgn="base">
              <a:spcBef>
                <a:spcPct val="0"/>
              </a:spcBef>
              <a:spcAft>
                <a:spcPct val="0"/>
              </a:spcAft>
              <a:defRPr sz="3000">
                <a:solidFill>
                  <a:schemeClr val="tx2"/>
                </a:solidFill>
                <a:latin typeface="Century Schoolbook" pitchFamily="18" charset="0"/>
              </a:defRPr>
            </a:lvl6pPr>
            <a:lvl7pPr marL="914400" algn="l" rtl="0" fontAlgn="base">
              <a:spcBef>
                <a:spcPct val="0"/>
              </a:spcBef>
              <a:spcAft>
                <a:spcPct val="0"/>
              </a:spcAft>
              <a:defRPr sz="3000">
                <a:solidFill>
                  <a:schemeClr val="tx2"/>
                </a:solidFill>
                <a:latin typeface="Century Schoolbook" pitchFamily="18" charset="0"/>
              </a:defRPr>
            </a:lvl7pPr>
            <a:lvl8pPr marL="1371600" algn="l" rtl="0" fontAlgn="base">
              <a:spcBef>
                <a:spcPct val="0"/>
              </a:spcBef>
              <a:spcAft>
                <a:spcPct val="0"/>
              </a:spcAft>
              <a:defRPr sz="3000">
                <a:solidFill>
                  <a:schemeClr val="tx2"/>
                </a:solidFill>
                <a:latin typeface="Century Schoolbook" pitchFamily="18" charset="0"/>
              </a:defRPr>
            </a:lvl8pPr>
            <a:lvl9pPr marL="1828800" algn="l" rtl="0" fontAlgn="base">
              <a:spcBef>
                <a:spcPct val="0"/>
              </a:spcBef>
              <a:spcAft>
                <a:spcPct val="0"/>
              </a:spcAft>
              <a:defRPr sz="3000">
                <a:solidFill>
                  <a:schemeClr val="tx2"/>
                </a:solidFill>
                <a:latin typeface="Century Schoolbook" pitchFamily="18" charset="0"/>
              </a:defRPr>
            </a:lvl9pPr>
          </a:lstStyle>
          <a:p>
            <a:pPr eaLnBrk="1" fontAlgn="auto" hangingPunct="1">
              <a:spcAft>
                <a:spcPts val="0"/>
              </a:spcAft>
              <a:defRPr/>
            </a:pPr>
            <a:r>
              <a:rPr lang="en-GB" sz="2000" cap="none" dirty="0" smtClean="0">
                <a:latin typeface="Arial" pitchFamily="34" charset="0"/>
                <a:cs typeface="Arial" pitchFamily="34" charset="0"/>
              </a:rPr>
              <a:t>facebook.com/</a:t>
            </a:r>
            <a:r>
              <a:rPr lang="en-GB" sz="2000" cap="none" dirty="0" err="1" smtClean="0">
                <a:latin typeface="Arial" pitchFamily="34" charset="0"/>
                <a:cs typeface="Arial" pitchFamily="34" charset="0"/>
              </a:rPr>
              <a:t>vipiproject</a:t>
            </a:r>
            <a:endParaRPr lang="en-GB" sz="2000" cap="none" dirty="0" smtClean="0">
              <a:latin typeface="Arial" pitchFamily="34" charset="0"/>
              <a:cs typeface="Arial" pitchFamily="34" charset="0"/>
            </a:endParaRPr>
          </a:p>
          <a:p>
            <a:pPr eaLnBrk="1" fontAlgn="auto" hangingPunct="1">
              <a:spcAft>
                <a:spcPts val="0"/>
              </a:spcAft>
              <a:defRPr/>
            </a:pPr>
            <a:r>
              <a:rPr lang="en-GB" sz="2000" cap="none" dirty="0" smtClean="0">
                <a:latin typeface="Arial" pitchFamily="34" charset="0"/>
                <a:cs typeface="Arial" pitchFamily="34" charset="0"/>
              </a:rPr>
              <a:t>twitter.com/</a:t>
            </a:r>
            <a:r>
              <a:rPr lang="en-GB" sz="2000" cap="none" dirty="0" err="1" smtClean="0">
                <a:latin typeface="Arial" pitchFamily="34" charset="0"/>
                <a:cs typeface="Arial" pitchFamily="34" charset="0"/>
              </a:rPr>
              <a:t>ViPi_project</a:t>
            </a:r>
            <a:endParaRPr lang="en-GB" sz="2000" cap="none" dirty="0" smtClean="0">
              <a:latin typeface="Arial" pitchFamily="34" charset="0"/>
              <a:cs typeface="Arial" pitchFamily="34" charset="0"/>
            </a:endParaRPr>
          </a:p>
        </p:txBody>
      </p:sp>
    </p:spTree>
    <p:extLst>
      <p:ext uri="{BB962C8B-B14F-4D97-AF65-F5344CB8AC3E}">
        <p14:creationId xmlns:p14="http://schemas.microsoft.com/office/powerpoint/2010/main" val="26347049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457200" y="274638"/>
            <a:ext cx="7467600" cy="562074"/>
          </a:xfrm>
        </p:spPr>
        <p:txBody>
          <a:bodyPr/>
          <a:lstStyle/>
          <a:p>
            <a:pPr>
              <a:defRPr/>
            </a:pPr>
            <a:r>
              <a:rPr lang="en-GB" dirty="0" smtClean="0"/>
              <a:t>Survey Findings</a:t>
            </a:r>
            <a:endParaRPr lang="en-GB" dirty="0"/>
          </a:p>
        </p:txBody>
      </p:sp>
      <p:sp>
        <p:nvSpPr>
          <p:cNvPr id="10244" name="Slide Number Placeholder 4"/>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C31BB69-66DA-4CAD-AE24-5EA75B7516A8}" type="slidenum">
              <a:rPr lang="en-US" smtClean="0">
                <a:solidFill>
                  <a:srgbClr val="FFFFFF"/>
                </a:solidFill>
                <a:latin typeface="Century Schoolbook" pitchFamily="18" charset="0"/>
              </a:rPr>
              <a:pPr eaLnBrk="1" hangingPunct="1"/>
              <a:t>10</a:t>
            </a:fld>
            <a:endParaRPr lang="en-US" smtClean="0">
              <a:solidFill>
                <a:srgbClr val="FFFFFF"/>
              </a:solidFill>
              <a:latin typeface="Century Schoolbook" pitchFamily="18" charset="0"/>
            </a:endParaRPr>
          </a:p>
        </p:txBody>
      </p:sp>
      <p:sp>
        <p:nvSpPr>
          <p:cNvPr id="3" name="Content Placeholder 2"/>
          <p:cNvSpPr>
            <a:spLocks noGrp="1"/>
          </p:cNvSpPr>
          <p:nvPr>
            <p:ph sz="quarter" idx="1"/>
          </p:nvPr>
        </p:nvSpPr>
        <p:spPr>
          <a:xfrm>
            <a:off x="457200" y="908720"/>
            <a:ext cx="7467600" cy="5565232"/>
          </a:xfrm>
        </p:spPr>
        <p:txBody>
          <a:bodyPr/>
          <a:lstStyle/>
          <a:p>
            <a:r>
              <a:rPr lang="en-GB" dirty="0" smtClean="0"/>
              <a:t>Assistive Technology Training problems experienced by people with disabilities…</a:t>
            </a:r>
          </a:p>
          <a:p>
            <a:pPr marL="0" indent="0">
              <a:buNone/>
            </a:pPr>
            <a:endParaRPr lang="en-GB" dirty="0"/>
          </a:p>
        </p:txBody>
      </p:sp>
      <p:graphicFrame>
        <p:nvGraphicFramePr>
          <p:cNvPr id="8" name="Chart 7" descr="duration too short (5), trainers lacked needs experience (3), software too expensive (3), training to expensive (3), others 2 or less. (this was a small sample size!)" title="bar chart of assistive technology taining problems experienced by people with disabilities"/>
          <p:cNvGraphicFramePr>
            <a:graphicFrameLocks/>
          </p:cNvGraphicFramePr>
          <p:nvPr>
            <p:extLst>
              <p:ext uri="{D42A27DB-BD31-4B8C-83A1-F6EECF244321}">
                <p14:modId xmlns:p14="http://schemas.microsoft.com/office/powerpoint/2010/main" val="578142429"/>
              </p:ext>
            </p:extLst>
          </p:nvPr>
        </p:nvGraphicFramePr>
        <p:xfrm>
          <a:off x="323528" y="1916832"/>
          <a:ext cx="8136904" cy="432048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2323957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pPr>
              <a:defRPr/>
            </a:pPr>
            <a:r>
              <a:rPr lang="en-GB" dirty="0"/>
              <a:t>Survey Findings</a:t>
            </a:r>
          </a:p>
        </p:txBody>
      </p:sp>
      <p:sp>
        <p:nvSpPr>
          <p:cNvPr id="10244" name="Slide Number Placeholder 4"/>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C31BB69-66DA-4CAD-AE24-5EA75B7516A8}" type="slidenum">
              <a:rPr lang="en-US" smtClean="0">
                <a:solidFill>
                  <a:srgbClr val="FFFFFF"/>
                </a:solidFill>
                <a:latin typeface="Century Schoolbook" pitchFamily="18" charset="0"/>
              </a:rPr>
              <a:pPr eaLnBrk="1" hangingPunct="1"/>
              <a:t>11</a:t>
            </a:fld>
            <a:endParaRPr lang="en-US" smtClean="0">
              <a:solidFill>
                <a:srgbClr val="FFFFFF"/>
              </a:solidFill>
              <a:latin typeface="Century Schoolbook" pitchFamily="18" charset="0"/>
            </a:endParaRPr>
          </a:p>
        </p:txBody>
      </p:sp>
      <p:sp>
        <p:nvSpPr>
          <p:cNvPr id="3" name="Content Placeholder 2"/>
          <p:cNvSpPr>
            <a:spLocks noGrp="1"/>
          </p:cNvSpPr>
          <p:nvPr>
            <p:ph sz="quarter" idx="1"/>
          </p:nvPr>
        </p:nvSpPr>
        <p:spPr>
          <a:xfrm>
            <a:off x="457200" y="1844824"/>
            <a:ext cx="7467600" cy="4629128"/>
          </a:xfrm>
        </p:spPr>
        <p:txBody>
          <a:bodyPr/>
          <a:lstStyle/>
          <a:p>
            <a:r>
              <a:rPr lang="en-GB" dirty="0" smtClean="0"/>
              <a:t>Aspects of Assistive Technology training people with disabilities are happy with…</a:t>
            </a:r>
          </a:p>
          <a:p>
            <a:endParaRPr lang="en-GB" dirty="0" smtClean="0"/>
          </a:p>
          <a:p>
            <a:endParaRPr lang="en-GB" dirty="0"/>
          </a:p>
          <a:p>
            <a:endParaRPr lang="en-GB" dirty="0" smtClean="0"/>
          </a:p>
          <a:p>
            <a:endParaRPr lang="en-GB" dirty="0"/>
          </a:p>
          <a:p>
            <a:endParaRPr lang="en-GB" dirty="0" smtClean="0"/>
          </a:p>
          <a:p>
            <a:r>
              <a:rPr lang="en-GB" dirty="0" smtClean="0"/>
              <a:t>Again </a:t>
            </a:r>
            <a:r>
              <a:rPr lang="en-GB" dirty="0" err="1" smtClean="0"/>
              <a:t>ViPi</a:t>
            </a:r>
            <a:r>
              <a:rPr lang="en-GB" dirty="0" smtClean="0"/>
              <a:t> can provide all of the above consistently providing an optimal training package for people with disabilities</a:t>
            </a:r>
          </a:p>
          <a:p>
            <a:pPr marL="0" indent="0">
              <a:buNone/>
            </a:pPr>
            <a:endParaRPr lang="en-GB" dirty="0"/>
          </a:p>
        </p:txBody>
      </p:sp>
      <p:graphicFrame>
        <p:nvGraphicFramePr>
          <p:cNvPr id="6" name="Chart 5" descr="training was cheap or free (12), training aimed at right level (8), training site easy to get to (7), similar hardware and software available at home (7), environment suitable (6), software used was inexpensive or free (5), trainers were experienced in my needs(5),  trainers were experienced in the technologies (5) " title="Aspects of assistive technology that people with disabilities are happy with"/>
          <p:cNvGraphicFramePr>
            <a:graphicFrameLocks/>
          </p:cNvGraphicFramePr>
          <p:nvPr>
            <p:extLst>
              <p:ext uri="{D42A27DB-BD31-4B8C-83A1-F6EECF244321}">
                <p14:modId xmlns:p14="http://schemas.microsoft.com/office/powerpoint/2010/main" val="1683142023"/>
              </p:ext>
            </p:extLst>
          </p:nvPr>
        </p:nvGraphicFramePr>
        <p:xfrm>
          <a:off x="683568" y="2420888"/>
          <a:ext cx="7362825" cy="245745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24041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pPr>
              <a:defRPr/>
            </a:pPr>
            <a:r>
              <a:rPr lang="en-GB" dirty="0"/>
              <a:t>Survey Findings</a:t>
            </a:r>
          </a:p>
        </p:txBody>
      </p:sp>
      <p:sp>
        <p:nvSpPr>
          <p:cNvPr id="10244" name="Slide Number Placeholder 4"/>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C31BB69-66DA-4CAD-AE24-5EA75B7516A8}" type="slidenum">
              <a:rPr lang="en-US" smtClean="0">
                <a:solidFill>
                  <a:srgbClr val="FFFFFF"/>
                </a:solidFill>
                <a:latin typeface="Century Schoolbook" pitchFamily="18" charset="0"/>
              </a:rPr>
              <a:pPr eaLnBrk="1" hangingPunct="1"/>
              <a:t>12</a:t>
            </a:fld>
            <a:endParaRPr lang="en-US" smtClean="0">
              <a:solidFill>
                <a:srgbClr val="FFFFFF"/>
              </a:solidFill>
              <a:latin typeface="Century Schoolbook" pitchFamily="18" charset="0"/>
            </a:endParaRPr>
          </a:p>
        </p:txBody>
      </p:sp>
      <p:sp>
        <p:nvSpPr>
          <p:cNvPr id="3" name="Content Placeholder 2"/>
          <p:cNvSpPr>
            <a:spLocks noGrp="1"/>
          </p:cNvSpPr>
          <p:nvPr>
            <p:ph sz="quarter" idx="1"/>
          </p:nvPr>
        </p:nvSpPr>
        <p:spPr>
          <a:xfrm>
            <a:off x="457200" y="1340768"/>
            <a:ext cx="7467600" cy="5133184"/>
          </a:xfrm>
        </p:spPr>
        <p:txBody>
          <a:bodyPr/>
          <a:lstStyle/>
          <a:p>
            <a:r>
              <a:rPr lang="en-GB" dirty="0" smtClean="0"/>
              <a:t>people with disabilities who expressed a preference thought these skills would enhance their employability…</a:t>
            </a:r>
          </a:p>
          <a:p>
            <a:pPr marL="0" indent="0">
              <a:buNone/>
            </a:pPr>
            <a:endParaRPr lang="en-GB" dirty="0" smtClean="0"/>
          </a:p>
          <a:p>
            <a:pPr marL="0" indent="0">
              <a:buNone/>
            </a:pPr>
            <a:endParaRPr lang="en-GB" dirty="0"/>
          </a:p>
          <a:p>
            <a:pPr marL="0" indent="0">
              <a:buNone/>
            </a:pPr>
            <a:endParaRPr lang="en-GB" dirty="0" smtClean="0"/>
          </a:p>
          <a:p>
            <a:pPr marL="0" indent="0">
              <a:buNone/>
            </a:pPr>
            <a:endParaRPr lang="en-GB" dirty="0"/>
          </a:p>
          <a:p>
            <a:pPr marL="0" indent="0">
              <a:buNone/>
            </a:pPr>
            <a:endParaRPr lang="en-GB" dirty="0" smtClean="0"/>
          </a:p>
          <a:p>
            <a:pPr marL="0" indent="0">
              <a:buNone/>
            </a:pPr>
            <a:endParaRPr lang="en-GB" dirty="0"/>
          </a:p>
          <a:p>
            <a:r>
              <a:rPr lang="en-GB" dirty="0" smtClean="0"/>
              <a:t>Significant need for all training areas expressed</a:t>
            </a:r>
          </a:p>
          <a:p>
            <a:r>
              <a:rPr lang="en-GB" dirty="0" smtClean="0"/>
              <a:t>Some higher level skills (</a:t>
            </a:r>
            <a:r>
              <a:rPr lang="en-GB" dirty="0" err="1" smtClean="0"/>
              <a:t>e.g</a:t>
            </a:r>
            <a:r>
              <a:rPr lang="en-GB" dirty="0" smtClean="0"/>
              <a:t> programming, web development, Databases) suggest potential for future Advanced level </a:t>
            </a:r>
            <a:r>
              <a:rPr lang="en-GB" dirty="0" err="1" smtClean="0"/>
              <a:t>ViPi</a:t>
            </a:r>
            <a:r>
              <a:rPr lang="en-GB" dirty="0" smtClean="0"/>
              <a:t> curriculum development</a:t>
            </a:r>
            <a:endParaRPr lang="en-GB" dirty="0"/>
          </a:p>
        </p:txBody>
      </p:sp>
      <p:graphicFrame>
        <p:nvGraphicFramePr>
          <p:cNvPr id="7" name="Chart 6" descr="office software use 22, databases 21, programming 18, web development 18, email and communications 16, use of internet services 14, social media 12, internet browsing 11." title="bar chart showing skills people with disabilities thought would enhance their employability"/>
          <p:cNvGraphicFramePr>
            <a:graphicFrameLocks/>
          </p:cNvGraphicFramePr>
          <p:nvPr>
            <p:extLst>
              <p:ext uri="{D42A27DB-BD31-4B8C-83A1-F6EECF244321}">
                <p14:modId xmlns:p14="http://schemas.microsoft.com/office/powerpoint/2010/main" val="2048865826"/>
              </p:ext>
            </p:extLst>
          </p:nvPr>
        </p:nvGraphicFramePr>
        <p:xfrm>
          <a:off x="755576" y="2348880"/>
          <a:ext cx="7353300" cy="253364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633731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pPr>
              <a:defRPr/>
            </a:pPr>
            <a:r>
              <a:rPr lang="en-GB" dirty="0"/>
              <a:t>Survey Findings</a:t>
            </a:r>
          </a:p>
        </p:txBody>
      </p:sp>
      <p:sp>
        <p:nvSpPr>
          <p:cNvPr id="10244" name="Slide Number Placeholder 4"/>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C31BB69-66DA-4CAD-AE24-5EA75B7516A8}" type="slidenum">
              <a:rPr lang="en-US" smtClean="0">
                <a:solidFill>
                  <a:srgbClr val="FFFFFF"/>
                </a:solidFill>
                <a:latin typeface="Century Schoolbook" pitchFamily="18" charset="0"/>
              </a:rPr>
              <a:pPr eaLnBrk="1" hangingPunct="1"/>
              <a:t>13</a:t>
            </a:fld>
            <a:endParaRPr lang="en-US" smtClean="0">
              <a:solidFill>
                <a:srgbClr val="FFFFFF"/>
              </a:solidFill>
              <a:latin typeface="Century Schoolbook" pitchFamily="18" charset="0"/>
            </a:endParaRPr>
          </a:p>
        </p:txBody>
      </p:sp>
      <p:sp>
        <p:nvSpPr>
          <p:cNvPr id="3" name="Content Placeholder 2"/>
          <p:cNvSpPr>
            <a:spLocks noGrp="1"/>
          </p:cNvSpPr>
          <p:nvPr>
            <p:ph sz="quarter" idx="1"/>
          </p:nvPr>
        </p:nvSpPr>
        <p:spPr>
          <a:xfrm>
            <a:off x="457200" y="1628800"/>
            <a:ext cx="7467600" cy="4845152"/>
          </a:xfrm>
        </p:spPr>
        <p:txBody>
          <a:bodyPr/>
          <a:lstStyle/>
          <a:p>
            <a:r>
              <a:rPr lang="en-GB" dirty="0" smtClean="0"/>
              <a:t>Jobs people with disabilities think they could take on…</a:t>
            </a:r>
          </a:p>
          <a:p>
            <a:endParaRPr lang="en-GB" dirty="0"/>
          </a:p>
          <a:p>
            <a:endParaRPr lang="en-GB" dirty="0" smtClean="0"/>
          </a:p>
          <a:p>
            <a:endParaRPr lang="en-GB" dirty="0"/>
          </a:p>
          <a:p>
            <a:endParaRPr lang="en-GB" dirty="0" smtClean="0"/>
          </a:p>
          <a:p>
            <a:endParaRPr lang="en-GB" dirty="0"/>
          </a:p>
          <a:p>
            <a:endParaRPr lang="en-GB" dirty="0" smtClean="0"/>
          </a:p>
          <a:p>
            <a:endParaRPr lang="en-GB" dirty="0"/>
          </a:p>
          <a:p>
            <a:r>
              <a:rPr lang="en-GB" dirty="0" smtClean="0"/>
              <a:t>Information technology is top on this list suggesting ICT training would be highly useful to people with disabilities.</a:t>
            </a:r>
          </a:p>
          <a:p>
            <a:pPr marL="0" indent="0">
              <a:buNone/>
            </a:pPr>
            <a:endParaRPr lang="en-GB" dirty="0"/>
          </a:p>
        </p:txBody>
      </p:sp>
      <p:graphicFrame>
        <p:nvGraphicFramePr>
          <p:cNvPr id="8" name="Chart 7" descr="highest is information technology (13 people). Then professional and management with 11 each. Communications (9), human resources (7), arts and clerical 5 each, trade 4, caregiver 3, retail 1." title="bar chart showing job types people with disabilities could take on"/>
          <p:cNvGraphicFramePr>
            <a:graphicFrameLocks/>
          </p:cNvGraphicFramePr>
          <p:nvPr>
            <p:extLst>
              <p:ext uri="{D42A27DB-BD31-4B8C-83A1-F6EECF244321}">
                <p14:modId xmlns:p14="http://schemas.microsoft.com/office/powerpoint/2010/main" val="945869629"/>
              </p:ext>
            </p:extLst>
          </p:nvPr>
        </p:nvGraphicFramePr>
        <p:xfrm>
          <a:off x="1187624" y="2276873"/>
          <a:ext cx="6200775" cy="252028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876191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9"/>
          <p:cNvSpPr txBox="1">
            <a:spLocks/>
          </p:cNvSpPr>
          <p:nvPr/>
        </p:nvSpPr>
        <p:spPr bwMode="auto">
          <a:xfrm>
            <a:off x="539552" y="1556793"/>
            <a:ext cx="2664296" cy="4824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73050" indent="-273050" algn="l" rtl="0"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eaLnBrk="0" fontAlgn="base" hangingPunct="0">
              <a:spcBef>
                <a:spcPct val="20000"/>
              </a:spcBef>
              <a:spcAft>
                <a:spcPct val="0"/>
              </a:spcAft>
              <a:buClr>
                <a:srgbClr val="E0752F"/>
              </a:buClr>
              <a:buSzPct val="60000"/>
              <a:buFont typeface="Wingdings" pitchFamily="2" charset="2"/>
              <a:buChar char=""/>
              <a:defRPr kern="1200">
                <a:solidFill>
                  <a:schemeClr val="tx1"/>
                </a:solidFill>
                <a:latin typeface="+mn-lt"/>
                <a:ea typeface="+mn-ea"/>
                <a:cs typeface="+mn-cs"/>
              </a:defRPr>
            </a:lvl3pPr>
            <a:lvl4pPr marL="1187450" indent="-182563" algn="l" rtl="0" eaLnBrk="0" fontAlgn="base" hangingPunct="0">
              <a:spcBef>
                <a:spcPct val="20000"/>
              </a:spcBef>
              <a:spcAft>
                <a:spcPct val="0"/>
              </a:spcAft>
              <a:buClr>
                <a:srgbClr val="FEC3AE"/>
              </a:buClr>
              <a:buSzPct val="60000"/>
              <a:buFont typeface="Wingdings" pitchFamily="2" charset="2"/>
              <a:buChar char=""/>
              <a:defRPr kern="1200">
                <a:solidFill>
                  <a:schemeClr val="tx1"/>
                </a:solidFill>
                <a:latin typeface="+mn-lt"/>
                <a:ea typeface="+mn-ea"/>
                <a:cs typeface="+mn-cs"/>
              </a:defRPr>
            </a:lvl4pPr>
            <a:lvl5pPr marL="1462088" indent="-182563" algn="l" rtl="0" eaLnBrk="0" fontAlgn="base" hangingPunct="0">
              <a:spcBef>
                <a:spcPct val="20000"/>
              </a:spcBef>
              <a:spcAft>
                <a:spcPct val="0"/>
              </a:spcAft>
              <a:buClr>
                <a:srgbClr val="BDCAE9"/>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r>
              <a:rPr lang="en-GB" sz="1800" dirty="0" smtClean="0"/>
              <a:t>Preferred training methods (amongst trainers)</a:t>
            </a:r>
            <a:endParaRPr lang="en-GB" sz="1800" dirty="0"/>
          </a:p>
          <a:p>
            <a:endParaRPr lang="en-GB" sz="1800" dirty="0" smtClean="0"/>
          </a:p>
          <a:p>
            <a:endParaRPr lang="en-GB" sz="1800" dirty="0"/>
          </a:p>
          <a:p>
            <a:endParaRPr lang="en-GB" sz="1800" dirty="0" smtClean="0"/>
          </a:p>
          <a:p>
            <a:endParaRPr lang="en-GB" sz="1800" dirty="0"/>
          </a:p>
          <a:p>
            <a:r>
              <a:rPr lang="en-GB" sz="1200" dirty="0" smtClean="0"/>
              <a:t>The top 6 pedagogic approaches are well supported by proposed </a:t>
            </a:r>
            <a:r>
              <a:rPr lang="en-GB" sz="1200" dirty="0" err="1" smtClean="0"/>
              <a:t>ViPi</a:t>
            </a:r>
            <a:r>
              <a:rPr lang="en-GB" sz="1200" dirty="0" smtClean="0"/>
              <a:t> portal.</a:t>
            </a:r>
          </a:p>
          <a:p>
            <a:r>
              <a:rPr lang="en-GB" sz="1200" dirty="0"/>
              <a:t>Presentation, tutorials and demonstration are the core approaches to teaching that will be applied</a:t>
            </a:r>
          </a:p>
          <a:p>
            <a:r>
              <a:rPr lang="en-GB" sz="1200" dirty="0" smtClean="0"/>
              <a:t>Drill and practice is well supported in a games based learning approach</a:t>
            </a:r>
          </a:p>
          <a:p>
            <a:r>
              <a:rPr lang="en-GB" sz="1200" dirty="0" smtClean="0"/>
              <a:t>Discussion and collaboration are supported by Web 2.0 support</a:t>
            </a:r>
            <a:endParaRPr lang="en-GB" sz="1800" dirty="0" smtClean="0"/>
          </a:p>
        </p:txBody>
      </p:sp>
      <p:sp>
        <p:nvSpPr>
          <p:cNvPr id="9" name="Title 8"/>
          <p:cNvSpPr>
            <a:spLocks noGrp="1"/>
          </p:cNvSpPr>
          <p:nvPr>
            <p:ph type="title"/>
          </p:nvPr>
        </p:nvSpPr>
        <p:spPr/>
        <p:txBody>
          <a:bodyPr/>
          <a:lstStyle/>
          <a:p>
            <a:pPr>
              <a:defRPr/>
            </a:pPr>
            <a:r>
              <a:rPr lang="en-GB" dirty="0"/>
              <a:t>Survey Findings</a:t>
            </a:r>
          </a:p>
        </p:txBody>
      </p:sp>
      <p:sp>
        <p:nvSpPr>
          <p:cNvPr id="10243" name="Content Placeholder 9"/>
          <p:cNvSpPr>
            <a:spLocks noGrp="1"/>
          </p:cNvSpPr>
          <p:nvPr>
            <p:ph sz="quarter" idx="1"/>
          </p:nvPr>
        </p:nvSpPr>
        <p:spPr>
          <a:xfrm>
            <a:off x="5652120" y="1556792"/>
            <a:ext cx="2560712" cy="4873625"/>
          </a:xfrm>
        </p:spPr>
        <p:txBody>
          <a:bodyPr/>
          <a:lstStyle/>
          <a:p>
            <a:r>
              <a:rPr lang="en-GB" sz="1800" dirty="0" smtClean="0"/>
              <a:t>Preferred pedagogic approaches (amongst trainers)</a:t>
            </a:r>
          </a:p>
        </p:txBody>
      </p:sp>
      <p:sp>
        <p:nvSpPr>
          <p:cNvPr id="10244" name="Slide Number Placeholder 4"/>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C31BB69-66DA-4CAD-AE24-5EA75B7516A8}" type="slidenum">
              <a:rPr lang="en-US" smtClean="0">
                <a:solidFill>
                  <a:srgbClr val="FFFFFF"/>
                </a:solidFill>
                <a:latin typeface="Century Schoolbook" pitchFamily="18" charset="0"/>
              </a:rPr>
              <a:pPr eaLnBrk="1" hangingPunct="1"/>
              <a:t>14</a:t>
            </a:fld>
            <a:endParaRPr lang="en-US" smtClean="0">
              <a:solidFill>
                <a:srgbClr val="FFFFFF"/>
              </a:solidFill>
              <a:latin typeface="Century Schoolbook" pitchFamily="18" charset="0"/>
            </a:endParaRPr>
          </a:p>
        </p:txBody>
      </p:sp>
      <p:graphicFrame>
        <p:nvGraphicFramePr>
          <p:cNvPr id="8" name="Chart 7" descr="top are discussion and drill and practice (33 each), presentation 32, tutorials 27, collaboration and demonstration (26 each), interaction and games based learning (25 each), motivation 22, case studies, field trips and debate (19 each). Others are used but to a lesser extent." title="bar chart of preferred pedagogic approaches by trainers"/>
          <p:cNvGraphicFramePr>
            <a:graphicFrameLocks/>
          </p:cNvGraphicFramePr>
          <p:nvPr>
            <p:extLst>
              <p:ext uri="{D42A27DB-BD31-4B8C-83A1-F6EECF244321}">
                <p14:modId xmlns:p14="http://schemas.microsoft.com/office/powerpoint/2010/main" val="630139584"/>
              </p:ext>
            </p:extLst>
          </p:nvPr>
        </p:nvGraphicFramePr>
        <p:xfrm>
          <a:off x="3851920" y="2276873"/>
          <a:ext cx="4464496" cy="410445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Chart 12" descr="group work 36, one-to-one 31, problem solving 25, formal classroom 23, other 2" title="Bar chat of preferred training methods for trainers"/>
          <p:cNvGraphicFramePr>
            <a:graphicFrameLocks/>
          </p:cNvGraphicFramePr>
          <p:nvPr>
            <p:extLst>
              <p:ext uri="{D42A27DB-BD31-4B8C-83A1-F6EECF244321}">
                <p14:modId xmlns:p14="http://schemas.microsoft.com/office/powerpoint/2010/main" val="3453246340"/>
              </p:ext>
            </p:extLst>
          </p:nvPr>
        </p:nvGraphicFramePr>
        <p:xfrm>
          <a:off x="539552" y="2276872"/>
          <a:ext cx="3024336" cy="1692189"/>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2287011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9"/>
          <p:cNvSpPr txBox="1">
            <a:spLocks/>
          </p:cNvSpPr>
          <p:nvPr/>
        </p:nvSpPr>
        <p:spPr bwMode="auto">
          <a:xfrm>
            <a:off x="539552" y="1628799"/>
            <a:ext cx="6840760" cy="4752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73050" indent="-273050" algn="l" rtl="0"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eaLnBrk="0" fontAlgn="base" hangingPunct="0">
              <a:spcBef>
                <a:spcPct val="20000"/>
              </a:spcBef>
              <a:spcAft>
                <a:spcPct val="0"/>
              </a:spcAft>
              <a:buClr>
                <a:srgbClr val="E0752F"/>
              </a:buClr>
              <a:buSzPct val="60000"/>
              <a:buFont typeface="Wingdings" pitchFamily="2" charset="2"/>
              <a:buChar char=""/>
              <a:defRPr kern="1200">
                <a:solidFill>
                  <a:schemeClr val="tx1"/>
                </a:solidFill>
                <a:latin typeface="+mn-lt"/>
                <a:ea typeface="+mn-ea"/>
                <a:cs typeface="+mn-cs"/>
              </a:defRPr>
            </a:lvl3pPr>
            <a:lvl4pPr marL="1187450" indent="-182563" algn="l" rtl="0" eaLnBrk="0" fontAlgn="base" hangingPunct="0">
              <a:spcBef>
                <a:spcPct val="20000"/>
              </a:spcBef>
              <a:spcAft>
                <a:spcPct val="0"/>
              </a:spcAft>
              <a:buClr>
                <a:srgbClr val="FEC3AE"/>
              </a:buClr>
              <a:buSzPct val="60000"/>
              <a:buFont typeface="Wingdings" pitchFamily="2" charset="2"/>
              <a:buChar char=""/>
              <a:defRPr kern="1200">
                <a:solidFill>
                  <a:schemeClr val="tx1"/>
                </a:solidFill>
                <a:latin typeface="+mn-lt"/>
                <a:ea typeface="+mn-ea"/>
                <a:cs typeface="+mn-cs"/>
              </a:defRPr>
            </a:lvl4pPr>
            <a:lvl5pPr marL="1462088" indent="-182563" algn="l" rtl="0" eaLnBrk="0" fontAlgn="base" hangingPunct="0">
              <a:spcBef>
                <a:spcPct val="20000"/>
              </a:spcBef>
              <a:spcAft>
                <a:spcPct val="0"/>
              </a:spcAft>
              <a:buClr>
                <a:srgbClr val="BDCAE9"/>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r>
              <a:rPr lang="en-GB" sz="1800" dirty="0" smtClean="0"/>
              <a:t>Of all experts in people with disabilities (Organisations for people with disabilities, Trainers, Intermediaries and Policy makers) the majority (83%) think that ICT training will ‘improve’ or ‘vastly improve’ </a:t>
            </a:r>
            <a:r>
              <a:rPr lang="en-GB" sz="1800" dirty="0"/>
              <a:t>p</a:t>
            </a:r>
            <a:r>
              <a:rPr lang="en-GB" sz="1800" dirty="0" smtClean="0"/>
              <a:t>eople with disabilities’ </a:t>
            </a:r>
            <a:r>
              <a:rPr lang="en-GB" sz="1800" dirty="0" smtClean="0"/>
              <a:t>chances of finding suitable employment</a:t>
            </a:r>
            <a:r>
              <a:rPr lang="en-GB" sz="1800" dirty="0" smtClean="0"/>
              <a:t>.</a:t>
            </a:r>
          </a:p>
        </p:txBody>
      </p:sp>
      <p:sp>
        <p:nvSpPr>
          <p:cNvPr id="9" name="Title 8"/>
          <p:cNvSpPr>
            <a:spLocks noGrp="1"/>
          </p:cNvSpPr>
          <p:nvPr>
            <p:ph type="title"/>
          </p:nvPr>
        </p:nvSpPr>
        <p:spPr/>
        <p:txBody>
          <a:bodyPr/>
          <a:lstStyle/>
          <a:p>
            <a:pPr>
              <a:defRPr/>
            </a:pPr>
            <a:r>
              <a:rPr lang="en-GB" dirty="0"/>
              <a:t>Survey Findings</a:t>
            </a:r>
          </a:p>
        </p:txBody>
      </p:sp>
      <p:sp>
        <p:nvSpPr>
          <p:cNvPr id="10244" name="Slide Number Placeholder 4"/>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C31BB69-66DA-4CAD-AE24-5EA75B7516A8}" type="slidenum">
              <a:rPr lang="en-US" smtClean="0">
                <a:solidFill>
                  <a:srgbClr val="FFFFFF"/>
                </a:solidFill>
                <a:latin typeface="Century Schoolbook" pitchFamily="18" charset="0"/>
              </a:rPr>
              <a:pPr eaLnBrk="1" hangingPunct="1"/>
              <a:t>15</a:t>
            </a:fld>
            <a:endParaRPr lang="en-US" smtClean="0">
              <a:solidFill>
                <a:srgbClr val="FFFFFF"/>
              </a:solidFill>
              <a:latin typeface="Century Schoolbook" pitchFamily="18" charset="0"/>
            </a:endParaRPr>
          </a:p>
        </p:txBody>
      </p:sp>
      <p:graphicFrame>
        <p:nvGraphicFramePr>
          <p:cNvPr id="10" name="Chart 9" descr="vastly increase their chances of employment (57 people), improve their ability to do certain jobs (48), improve employability a little (15), it would not make them any more employable (4).&#10;" title="bar chart showing diability experts opinion on how ICT training could affect employability of people with disabilities."/>
          <p:cNvGraphicFramePr>
            <a:graphicFrameLocks/>
          </p:cNvGraphicFramePr>
          <p:nvPr>
            <p:extLst>
              <p:ext uri="{D42A27DB-BD31-4B8C-83A1-F6EECF244321}">
                <p14:modId xmlns:p14="http://schemas.microsoft.com/office/powerpoint/2010/main" val="1542756869"/>
              </p:ext>
            </p:extLst>
          </p:nvPr>
        </p:nvGraphicFramePr>
        <p:xfrm>
          <a:off x="544844" y="3004938"/>
          <a:ext cx="6867525" cy="200025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405496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pPr>
              <a:defRPr/>
            </a:pPr>
            <a:r>
              <a:rPr lang="en-GB" dirty="0" err="1" smtClean="0"/>
              <a:t>ViPi</a:t>
            </a:r>
            <a:r>
              <a:rPr lang="en-GB" dirty="0" smtClean="0"/>
              <a:t> Survey</a:t>
            </a:r>
          </a:p>
        </p:txBody>
      </p:sp>
      <p:sp>
        <p:nvSpPr>
          <p:cNvPr id="13315" name="Content Placeholder 9"/>
          <p:cNvSpPr>
            <a:spLocks noGrp="1"/>
          </p:cNvSpPr>
          <p:nvPr>
            <p:ph sz="quarter" idx="1"/>
          </p:nvPr>
        </p:nvSpPr>
        <p:spPr>
          <a:xfrm>
            <a:off x="395536" y="1556792"/>
            <a:ext cx="7467600" cy="4873625"/>
          </a:xfrm>
        </p:spPr>
        <p:txBody>
          <a:bodyPr/>
          <a:lstStyle/>
          <a:p>
            <a:pPr marL="0" indent="0">
              <a:buNone/>
            </a:pPr>
            <a:endParaRPr lang="en-GB" sz="1400" dirty="0" smtClean="0"/>
          </a:p>
          <a:p>
            <a:endParaRPr lang="en-GB" sz="1400" dirty="0"/>
          </a:p>
          <a:p>
            <a:r>
              <a:rPr lang="en-GB" sz="3200" dirty="0" smtClean="0"/>
              <a:t>Thank You!</a:t>
            </a:r>
            <a:endParaRPr lang="en-GB" sz="3200" dirty="0"/>
          </a:p>
        </p:txBody>
      </p:sp>
      <p:sp>
        <p:nvSpPr>
          <p:cNvPr id="13316" name="Slide Number Placeholder 4"/>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FF585AF7-7E2E-4F28-AD6C-AACCF601E456}" type="slidenum">
              <a:rPr lang="en-US" smtClean="0">
                <a:solidFill>
                  <a:srgbClr val="FFFFFF"/>
                </a:solidFill>
                <a:latin typeface="Century Schoolbook" pitchFamily="18" charset="0"/>
              </a:rPr>
              <a:pPr eaLnBrk="1" hangingPunct="1"/>
              <a:t>16</a:t>
            </a:fld>
            <a:endParaRPr lang="en-US" smtClean="0">
              <a:solidFill>
                <a:srgbClr val="FFFFFF"/>
              </a:solidFill>
              <a:latin typeface="Century Schoolbook" pitchFamily="18" charset="0"/>
            </a:endParaRPr>
          </a:p>
        </p:txBody>
      </p:sp>
      <p:sp>
        <p:nvSpPr>
          <p:cNvPr id="5" name="Rectangle 1"/>
          <p:cNvSpPr>
            <a:spLocks noChangeArrowheads="1"/>
          </p:cNvSpPr>
          <p:nvPr/>
        </p:nvSpPr>
        <p:spPr bwMode="auto">
          <a:xfrm>
            <a:off x="457200" y="21764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622415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68538" y="4221163"/>
            <a:ext cx="6172200" cy="936625"/>
          </a:xfrm>
        </p:spPr>
        <p:txBody>
          <a:bodyPr>
            <a:normAutofit fontScale="90000"/>
          </a:bodyPr>
          <a:lstStyle/>
          <a:p>
            <a:pPr eaLnBrk="1" fontAlgn="auto" hangingPunct="1">
              <a:spcAft>
                <a:spcPts val="0"/>
              </a:spcAft>
              <a:defRPr/>
            </a:pPr>
            <a:r>
              <a:rPr lang="en-GB" sz="2200" dirty="0" err="1" smtClean="0"/>
              <a:t>ViPi</a:t>
            </a:r>
            <a:r>
              <a:rPr lang="en-GB" sz="2200" dirty="0" smtClean="0"/>
              <a:t> </a:t>
            </a:r>
            <a:r>
              <a:rPr lang="en-GB" sz="2200" dirty="0" err="1" smtClean="0"/>
              <a:t>WorkShop</a:t>
            </a:r>
            <a:r>
              <a:rPr lang="en-GB" sz="2200" dirty="0" smtClean="0"/>
              <a:t> -</a:t>
            </a:r>
            <a:r>
              <a:rPr lang="en-GB" dirty="0" smtClean="0"/>
              <a:t/>
            </a:r>
            <a:br>
              <a:rPr lang="en-GB" dirty="0" smtClean="0"/>
            </a:br>
            <a:r>
              <a:rPr lang="en-GB" dirty="0" smtClean="0"/>
              <a:t>User Survey and the Findings</a:t>
            </a:r>
            <a:br>
              <a:rPr lang="en-GB" dirty="0" smtClean="0"/>
            </a:br>
            <a:r>
              <a:rPr lang="en-GB" dirty="0" smtClean="0"/>
              <a:t>Andy Burton, </a:t>
            </a:r>
            <a:r>
              <a:rPr lang="en-GB" sz="2000" dirty="0" smtClean="0"/>
              <a:t>Nottingham Trent University, UK</a:t>
            </a:r>
            <a:endParaRPr lang="en-GB" sz="2000" dirty="0"/>
          </a:p>
        </p:txBody>
      </p:sp>
      <p:sp>
        <p:nvSpPr>
          <p:cNvPr id="33795" name="Subtitle 2"/>
          <p:cNvSpPr>
            <a:spLocks noGrp="1"/>
          </p:cNvSpPr>
          <p:nvPr>
            <p:ph type="subTitle" idx="1"/>
          </p:nvPr>
        </p:nvSpPr>
        <p:spPr>
          <a:xfrm>
            <a:off x="2286000" y="5589588"/>
            <a:ext cx="6172200" cy="785812"/>
          </a:xfrm>
        </p:spPr>
        <p:txBody>
          <a:bodyPr/>
          <a:lstStyle/>
          <a:p>
            <a:pPr eaLnBrk="1" hangingPunct="1"/>
            <a:r>
              <a:rPr lang="en-GB" sz="1600" dirty="0" smtClean="0"/>
              <a:t>3</a:t>
            </a:r>
            <a:r>
              <a:rPr lang="en-GB" sz="1600" baseline="30000" dirty="0" smtClean="0"/>
              <a:t>rd</a:t>
            </a:r>
            <a:r>
              <a:rPr lang="en-GB" sz="1600" dirty="0" smtClean="0"/>
              <a:t> </a:t>
            </a:r>
            <a:r>
              <a:rPr lang="en-GB" sz="1600" dirty="0" err="1" smtClean="0"/>
              <a:t>ViPi</a:t>
            </a:r>
            <a:r>
              <a:rPr lang="en-GB" sz="1600" dirty="0" smtClean="0"/>
              <a:t> Workshop ; 02/05/2012, Vilnius, Lithuania</a:t>
            </a:r>
          </a:p>
          <a:p>
            <a:pPr eaLnBrk="1" hangingPunct="1"/>
            <a:r>
              <a:rPr lang="en-GB" sz="1600" dirty="0" smtClean="0"/>
              <a:t>www.vipi-project.eu</a:t>
            </a:r>
          </a:p>
          <a:p>
            <a:pPr eaLnBrk="1" hangingPunct="1"/>
            <a:r>
              <a:rPr lang="en-GB" sz="1600" dirty="0" smtClean="0"/>
              <a:t>511792-LLP-1-2010-1-GR-KA3-KA3NW</a:t>
            </a:r>
          </a:p>
        </p:txBody>
      </p:sp>
      <p:sp>
        <p:nvSpPr>
          <p:cNvPr id="33796" name="Slide Number Placeholder 6"/>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CEF2B5C8-3B35-4076-A2BA-6DF88E515589}" type="slidenum">
              <a:rPr lang="en-US" smtClean="0">
                <a:solidFill>
                  <a:srgbClr val="FFFFFF"/>
                </a:solidFill>
                <a:latin typeface="Century Schoolbook" pitchFamily="18" charset="0"/>
              </a:rPr>
              <a:pPr eaLnBrk="1" hangingPunct="1"/>
              <a:t>2</a:t>
            </a:fld>
            <a:endParaRPr lang="en-US" smtClean="0">
              <a:solidFill>
                <a:srgbClr val="FFFFFF"/>
              </a:solidFill>
              <a:latin typeface="Century Schoolbook" pitchFamily="18" charset="0"/>
            </a:endParaRPr>
          </a:p>
        </p:txBody>
      </p:sp>
      <p:sp>
        <p:nvSpPr>
          <p:cNvPr id="5" name="Title 1"/>
          <p:cNvSpPr txBox="1">
            <a:spLocks/>
          </p:cNvSpPr>
          <p:nvPr/>
        </p:nvSpPr>
        <p:spPr>
          <a:xfrm>
            <a:off x="1907704" y="188640"/>
            <a:ext cx="3456384" cy="792088"/>
          </a:xfrm>
          <a:prstGeom prst="rect">
            <a:avLst/>
          </a:prstGeom>
        </p:spPr>
        <p:txBody>
          <a:bodyPr vert="horz" anchor="b">
            <a:normAutofit fontScale="97500"/>
          </a:bodyPr>
          <a:lstStyle>
            <a:lvl1pPr algn="l" rtl="0" eaLnBrk="0" fontAlgn="base" hangingPunct="0">
              <a:spcBef>
                <a:spcPct val="0"/>
              </a:spcBef>
              <a:spcAft>
                <a:spcPct val="0"/>
              </a:spcAft>
              <a:defRPr sz="3000" b="1" kern="1200" cap="small">
                <a:solidFill>
                  <a:schemeClr val="tx2"/>
                </a:solidFill>
                <a:latin typeface="+mj-lt"/>
                <a:ea typeface="+mj-ea"/>
                <a:cs typeface="+mj-cs"/>
              </a:defRPr>
            </a:lvl1pPr>
            <a:lvl2pPr algn="l" rtl="0" eaLnBrk="0" fontAlgn="base" hangingPunct="0">
              <a:spcBef>
                <a:spcPct val="0"/>
              </a:spcBef>
              <a:spcAft>
                <a:spcPct val="0"/>
              </a:spcAft>
              <a:defRPr sz="3000">
                <a:solidFill>
                  <a:schemeClr val="tx2"/>
                </a:solidFill>
                <a:latin typeface="Tw Cen MT" pitchFamily="34" charset="0"/>
              </a:defRPr>
            </a:lvl2pPr>
            <a:lvl3pPr algn="l" rtl="0" eaLnBrk="0" fontAlgn="base" hangingPunct="0">
              <a:spcBef>
                <a:spcPct val="0"/>
              </a:spcBef>
              <a:spcAft>
                <a:spcPct val="0"/>
              </a:spcAft>
              <a:defRPr sz="3000">
                <a:solidFill>
                  <a:schemeClr val="tx2"/>
                </a:solidFill>
                <a:latin typeface="Tw Cen MT" pitchFamily="34" charset="0"/>
              </a:defRPr>
            </a:lvl3pPr>
            <a:lvl4pPr algn="l" rtl="0" eaLnBrk="0" fontAlgn="base" hangingPunct="0">
              <a:spcBef>
                <a:spcPct val="0"/>
              </a:spcBef>
              <a:spcAft>
                <a:spcPct val="0"/>
              </a:spcAft>
              <a:defRPr sz="3000">
                <a:solidFill>
                  <a:schemeClr val="tx2"/>
                </a:solidFill>
                <a:latin typeface="Tw Cen MT" pitchFamily="34" charset="0"/>
              </a:defRPr>
            </a:lvl4pPr>
            <a:lvl5pPr algn="l" rtl="0" eaLnBrk="0" fontAlgn="base" hangingPunct="0">
              <a:spcBef>
                <a:spcPct val="0"/>
              </a:spcBef>
              <a:spcAft>
                <a:spcPct val="0"/>
              </a:spcAft>
              <a:defRPr sz="3000">
                <a:solidFill>
                  <a:schemeClr val="tx2"/>
                </a:solidFill>
                <a:latin typeface="Tw Cen MT" pitchFamily="34" charset="0"/>
              </a:defRPr>
            </a:lvl5pPr>
            <a:lvl6pPr marL="457200" algn="l" rtl="0" fontAlgn="base">
              <a:spcBef>
                <a:spcPct val="0"/>
              </a:spcBef>
              <a:spcAft>
                <a:spcPct val="0"/>
              </a:spcAft>
              <a:defRPr sz="3000">
                <a:solidFill>
                  <a:schemeClr val="tx2"/>
                </a:solidFill>
                <a:latin typeface="Century Schoolbook" pitchFamily="18" charset="0"/>
              </a:defRPr>
            </a:lvl6pPr>
            <a:lvl7pPr marL="914400" algn="l" rtl="0" fontAlgn="base">
              <a:spcBef>
                <a:spcPct val="0"/>
              </a:spcBef>
              <a:spcAft>
                <a:spcPct val="0"/>
              </a:spcAft>
              <a:defRPr sz="3000">
                <a:solidFill>
                  <a:schemeClr val="tx2"/>
                </a:solidFill>
                <a:latin typeface="Century Schoolbook" pitchFamily="18" charset="0"/>
              </a:defRPr>
            </a:lvl7pPr>
            <a:lvl8pPr marL="1371600" algn="l" rtl="0" fontAlgn="base">
              <a:spcBef>
                <a:spcPct val="0"/>
              </a:spcBef>
              <a:spcAft>
                <a:spcPct val="0"/>
              </a:spcAft>
              <a:defRPr sz="3000">
                <a:solidFill>
                  <a:schemeClr val="tx2"/>
                </a:solidFill>
                <a:latin typeface="Century Schoolbook" pitchFamily="18" charset="0"/>
              </a:defRPr>
            </a:lvl8pPr>
            <a:lvl9pPr marL="1828800" algn="l" rtl="0" fontAlgn="base">
              <a:spcBef>
                <a:spcPct val="0"/>
              </a:spcBef>
              <a:spcAft>
                <a:spcPct val="0"/>
              </a:spcAft>
              <a:defRPr sz="3000">
                <a:solidFill>
                  <a:schemeClr val="tx2"/>
                </a:solidFill>
                <a:latin typeface="Century Schoolbook" pitchFamily="18" charset="0"/>
              </a:defRPr>
            </a:lvl9pPr>
          </a:lstStyle>
          <a:p>
            <a:pPr eaLnBrk="1" fontAlgn="auto" hangingPunct="1">
              <a:spcAft>
                <a:spcPts val="0"/>
              </a:spcAft>
              <a:defRPr/>
            </a:pPr>
            <a:r>
              <a:rPr lang="en-GB" sz="2000" cap="none" dirty="0" smtClean="0">
                <a:latin typeface="Arial" pitchFamily="34" charset="0"/>
                <a:cs typeface="Arial" pitchFamily="34" charset="0"/>
              </a:rPr>
              <a:t>facebook.com/</a:t>
            </a:r>
            <a:r>
              <a:rPr lang="en-GB" sz="2000" cap="none" dirty="0" err="1" smtClean="0">
                <a:latin typeface="Arial" pitchFamily="34" charset="0"/>
                <a:cs typeface="Arial" pitchFamily="34" charset="0"/>
              </a:rPr>
              <a:t>vipiproject</a:t>
            </a:r>
            <a:endParaRPr lang="en-GB" sz="2000" cap="none" dirty="0" smtClean="0">
              <a:latin typeface="Arial" pitchFamily="34" charset="0"/>
              <a:cs typeface="Arial" pitchFamily="34" charset="0"/>
            </a:endParaRPr>
          </a:p>
          <a:p>
            <a:pPr eaLnBrk="1" fontAlgn="auto" hangingPunct="1">
              <a:spcAft>
                <a:spcPts val="0"/>
              </a:spcAft>
              <a:defRPr/>
            </a:pPr>
            <a:r>
              <a:rPr lang="en-GB" sz="2000" cap="none" dirty="0" smtClean="0">
                <a:latin typeface="Arial" pitchFamily="34" charset="0"/>
                <a:cs typeface="Arial" pitchFamily="34" charset="0"/>
              </a:rPr>
              <a:t>twitter.com/</a:t>
            </a:r>
            <a:r>
              <a:rPr lang="en-GB" sz="2000" cap="none" dirty="0" err="1" smtClean="0">
                <a:latin typeface="Arial" pitchFamily="34" charset="0"/>
                <a:cs typeface="Arial" pitchFamily="34" charset="0"/>
              </a:rPr>
              <a:t>ViPi_project</a:t>
            </a:r>
            <a:endParaRPr lang="en-GB" sz="2000" cap="none"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pPr>
              <a:defRPr/>
            </a:pPr>
            <a:r>
              <a:rPr lang="en-GB" dirty="0" smtClean="0"/>
              <a:t>About the Survey</a:t>
            </a:r>
            <a:endParaRPr lang="en-GB" dirty="0"/>
          </a:p>
        </p:txBody>
      </p:sp>
      <p:sp>
        <p:nvSpPr>
          <p:cNvPr id="10243" name="Content Placeholder 9"/>
          <p:cNvSpPr>
            <a:spLocks noGrp="1"/>
          </p:cNvSpPr>
          <p:nvPr>
            <p:ph sz="quarter" idx="1"/>
          </p:nvPr>
        </p:nvSpPr>
        <p:spPr>
          <a:xfrm>
            <a:off x="457200" y="1600200"/>
            <a:ext cx="7467600" cy="4873625"/>
          </a:xfrm>
        </p:spPr>
        <p:txBody>
          <a:bodyPr/>
          <a:lstStyle/>
          <a:p>
            <a:r>
              <a:rPr lang="en-GB" sz="2000" dirty="0" smtClean="0"/>
              <a:t>The survey was designed as a means of obtaining data from multiple stakeholders in the </a:t>
            </a:r>
            <a:r>
              <a:rPr lang="en-GB" sz="2000" dirty="0" err="1" smtClean="0"/>
              <a:t>ViPi</a:t>
            </a:r>
            <a:r>
              <a:rPr lang="en-GB" sz="2000" dirty="0" smtClean="0"/>
              <a:t> project.</a:t>
            </a:r>
          </a:p>
          <a:p>
            <a:r>
              <a:rPr lang="en-GB" sz="2000" dirty="0" smtClean="0"/>
              <a:t>Different stakeholders would have different inputs to the survey – all of which needed to be captured</a:t>
            </a:r>
          </a:p>
          <a:p>
            <a:r>
              <a:rPr lang="en-GB" sz="2000" dirty="0" smtClean="0"/>
              <a:t>The survey was therefore broken up into sections, to be completed by separate relevant stakeholder groups of:</a:t>
            </a:r>
          </a:p>
          <a:p>
            <a:pPr lvl="1"/>
            <a:r>
              <a:rPr lang="en-GB" sz="2000" dirty="0" smtClean="0"/>
              <a:t>Persons with a disability</a:t>
            </a:r>
          </a:p>
          <a:p>
            <a:pPr lvl="1"/>
            <a:r>
              <a:rPr lang="en-GB" sz="2000" dirty="0" smtClean="0"/>
              <a:t>Organisations for people with disabilities</a:t>
            </a:r>
          </a:p>
          <a:p>
            <a:pPr lvl="1"/>
            <a:r>
              <a:rPr lang="en-GB" sz="2000" dirty="0" smtClean="0"/>
              <a:t>Trainers</a:t>
            </a:r>
          </a:p>
          <a:p>
            <a:pPr lvl="1"/>
            <a:r>
              <a:rPr lang="en-GB" sz="2000" dirty="0" smtClean="0"/>
              <a:t>Policy makers</a:t>
            </a:r>
          </a:p>
          <a:p>
            <a:pPr lvl="1"/>
            <a:r>
              <a:rPr lang="en-GB" sz="2000" dirty="0" smtClean="0"/>
              <a:t>Intermediaries</a:t>
            </a:r>
          </a:p>
          <a:p>
            <a:r>
              <a:rPr lang="en-GB" sz="2000" dirty="0" smtClean="0"/>
              <a:t>Presented as a seamless online survey experience (with offline version available)</a:t>
            </a:r>
          </a:p>
          <a:p>
            <a:pPr lvl="1"/>
            <a:endParaRPr lang="en-GB" dirty="0" smtClean="0"/>
          </a:p>
        </p:txBody>
      </p:sp>
      <p:sp>
        <p:nvSpPr>
          <p:cNvPr id="10244" name="Slide Number Placeholder 4"/>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C31BB69-66DA-4CAD-AE24-5EA75B7516A8}" type="slidenum">
              <a:rPr lang="en-US" smtClean="0">
                <a:solidFill>
                  <a:srgbClr val="FFFFFF"/>
                </a:solidFill>
                <a:latin typeface="Century Schoolbook" pitchFamily="18" charset="0"/>
              </a:rPr>
              <a:pPr eaLnBrk="1" hangingPunct="1"/>
              <a:t>3</a:t>
            </a:fld>
            <a:endParaRPr lang="en-US" smtClean="0">
              <a:solidFill>
                <a:srgbClr val="FFFFFF"/>
              </a:solidFill>
              <a:latin typeface="Century Schoolbook" pitchFamily="18" charset="0"/>
            </a:endParaRPr>
          </a:p>
        </p:txBody>
      </p:sp>
    </p:spTree>
    <p:extLst>
      <p:ext uri="{BB962C8B-B14F-4D97-AF65-F5344CB8AC3E}">
        <p14:creationId xmlns:p14="http://schemas.microsoft.com/office/powerpoint/2010/main" val="19892552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pPr>
              <a:defRPr/>
            </a:pPr>
            <a:r>
              <a:rPr lang="en-GB" dirty="0" smtClean="0"/>
              <a:t>About the Survey</a:t>
            </a:r>
            <a:endParaRPr lang="en-GB" dirty="0"/>
          </a:p>
        </p:txBody>
      </p:sp>
      <p:sp>
        <p:nvSpPr>
          <p:cNvPr id="10243" name="Content Placeholder 9"/>
          <p:cNvSpPr>
            <a:spLocks noGrp="1"/>
          </p:cNvSpPr>
          <p:nvPr>
            <p:ph sz="quarter" idx="1"/>
          </p:nvPr>
        </p:nvSpPr>
        <p:spPr>
          <a:xfrm>
            <a:off x="457200" y="1628800"/>
            <a:ext cx="3682752" cy="4845025"/>
          </a:xfrm>
        </p:spPr>
        <p:txBody>
          <a:bodyPr/>
          <a:lstStyle/>
          <a:p>
            <a:pPr marL="0" eaLnBrk="1" fontAlgn="b" hangingPunct="1">
              <a:spcBef>
                <a:spcPts val="0"/>
              </a:spcBef>
              <a:spcAft>
                <a:spcPts val="0"/>
              </a:spcAft>
            </a:pPr>
            <a:r>
              <a:rPr lang="en-GB" sz="2000" dirty="0" smtClean="0"/>
              <a:t>The question groups were subtitled as follows:</a:t>
            </a:r>
          </a:p>
          <a:p>
            <a:pPr marL="436563" lvl="1" indent="-342900" eaLnBrk="1" fontAlgn="b" hangingPunct="1">
              <a:spcBef>
                <a:spcPts val="0"/>
              </a:spcBef>
              <a:spcAft>
                <a:spcPts val="0"/>
              </a:spcAft>
              <a:buFont typeface="+mj-lt"/>
              <a:buAutoNum type="arabicPeriod"/>
            </a:pPr>
            <a:r>
              <a:rPr lang="en-GB" sz="1700" dirty="0" smtClean="0">
                <a:solidFill>
                  <a:srgbClr val="000000"/>
                </a:solidFill>
              </a:rPr>
              <a:t>stakeholder </a:t>
            </a:r>
            <a:r>
              <a:rPr lang="en-GB" sz="1700" dirty="0">
                <a:solidFill>
                  <a:srgbClr val="000000"/>
                </a:solidFill>
              </a:rPr>
              <a:t>interest</a:t>
            </a:r>
            <a:endParaRPr lang="en-GB" sz="1700" b="0" i="0" u="none" strike="noStrike" dirty="0" smtClean="0">
              <a:effectLst/>
              <a:latin typeface="Arial"/>
            </a:endParaRPr>
          </a:p>
          <a:p>
            <a:pPr marL="436563" lvl="1" indent="-342900" eaLnBrk="1" fontAlgn="b" hangingPunct="1">
              <a:spcBef>
                <a:spcPts val="0"/>
              </a:spcBef>
              <a:spcAft>
                <a:spcPts val="0"/>
              </a:spcAft>
              <a:buFont typeface="+mj-lt"/>
              <a:buAutoNum type="arabicPeriod"/>
            </a:pPr>
            <a:r>
              <a:rPr lang="en-GB" sz="1700" dirty="0">
                <a:solidFill>
                  <a:srgbClr val="000000"/>
                </a:solidFill>
              </a:rPr>
              <a:t>ICT access to tools and services</a:t>
            </a:r>
            <a:endParaRPr lang="en-GB" sz="1700" b="0" i="0" u="none" strike="noStrike" dirty="0" smtClean="0">
              <a:effectLst/>
              <a:latin typeface="Arial"/>
            </a:endParaRPr>
          </a:p>
          <a:p>
            <a:pPr marL="436563" lvl="1" indent="-342900" eaLnBrk="1" fontAlgn="b" hangingPunct="1">
              <a:spcBef>
                <a:spcPts val="0"/>
              </a:spcBef>
              <a:spcAft>
                <a:spcPts val="0"/>
              </a:spcAft>
              <a:buFont typeface="+mj-lt"/>
              <a:buAutoNum type="arabicPeriod"/>
            </a:pPr>
            <a:r>
              <a:rPr lang="en-GB" sz="1700" dirty="0">
                <a:solidFill>
                  <a:srgbClr val="000000"/>
                </a:solidFill>
              </a:rPr>
              <a:t>carers and relatives</a:t>
            </a:r>
            <a:endParaRPr lang="en-GB" sz="1700" b="0" i="0" u="none" strike="noStrike" dirty="0" smtClean="0">
              <a:effectLst/>
              <a:latin typeface="Arial"/>
            </a:endParaRPr>
          </a:p>
          <a:p>
            <a:pPr marL="436563" lvl="1" indent="-342900" eaLnBrk="1" fontAlgn="b" hangingPunct="1">
              <a:spcBef>
                <a:spcPts val="0"/>
              </a:spcBef>
              <a:spcAft>
                <a:spcPts val="0"/>
              </a:spcAft>
              <a:buFont typeface="+mj-lt"/>
              <a:buAutoNum type="arabicPeriod"/>
            </a:pPr>
            <a:r>
              <a:rPr lang="en-GB" sz="1700" dirty="0">
                <a:solidFill>
                  <a:srgbClr val="000000"/>
                </a:solidFill>
              </a:rPr>
              <a:t>ICT training and skills</a:t>
            </a:r>
            <a:endParaRPr lang="en-GB" sz="1700" b="0" i="0" u="none" strike="noStrike" dirty="0" smtClean="0">
              <a:effectLst/>
              <a:latin typeface="Arial"/>
            </a:endParaRPr>
          </a:p>
          <a:p>
            <a:pPr marL="436563" lvl="1" indent="-342900" eaLnBrk="1" fontAlgn="b" hangingPunct="1">
              <a:spcBef>
                <a:spcPts val="0"/>
              </a:spcBef>
              <a:spcAft>
                <a:spcPts val="0"/>
              </a:spcAft>
              <a:buFont typeface="+mj-lt"/>
              <a:buAutoNum type="arabicPeriod"/>
            </a:pPr>
            <a:r>
              <a:rPr lang="en-GB" sz="1700" dirty="0">
                <a:solidFill>
                  <a:srgbClr val="000000"/>
                </a:solidFill>
              </a:rPr>
              <a:t>learning preferences</a:t>
            </a:r>
            <a:endParaRPr lang="en-GB" sz="1700" b="0" i="0" u="none" strike="noStrike" dirty="0" smtClean="0">
              <a:effectLst/>
              <a:latin typeface="Arial"/>
            </a:endParaRPr>
          </a:p>
          <a:p>
            <a:pPr marL="436563" lvl="1" indent="-342900" eaLnBrk="1" fontAlgn="b" hangingPunct="1">
              <a:spcBef>
                <a:spcPts val="0"/>
              </a:spcBef>
              <a:spcAft>
                <a:spcPts val="0"/>
              </a:spcAft>
              <a:buFont typeface="+mj-lt"/>
              <a:buAutoNum type="arabicPeriod"/>
            </a:pPr>
            <a:r>
              <a:rPr lang="en-GB" sz="1700" dirty="0">
                <a:solidFill>
                  <a:srgbClr val="000000"/>
                </a:solidFill>
              </a:rPr>
              <a:t>your </a:t>
            </a:r>
            <a:r>
              <a:rPr lang="en-GB" sz="1700" dirty="0" err="1" smtClean="0">
                <a:solidFill>
                  <a:srgbClr val="000000"/>
                </a:solidFill>
              </a:rPr>
              <a:t>ViP</a:t>
            </a:r>
            <a:r>
              <a:rPr lang="en-GB" sz="1700" dirty="0" err="1" smtClean="0">
                <a:solidFill>
                  <a:srgbClr val="000000"/>
                </a:solidFill>
              </a:rPr>
              <a:t>i</a:t>
            </a:r>
            <a:r>
              <a:rPr lang="en-GB" sz="1700" dirty="0" smtClean="0">
                <a:solidFill>
                  <a:srgbClr val="000000"/>
                </a:solidFill>
              </a:rPr>
              <a:t> </a:t>
            </a:r>
            <a:r>
              <a:rPr lang="en-GB" sz="1700" dirty="0">
                <a:solidFill>
                  <a:srgbClr val="000000"/>
                </a:solidFill>
              </a:rPr>
              <a:t>interest</a:t>
            </a:r>
            <a:endParaRPr lang="en-GB" sz="1700" b="0" i="0" u="none" strike="noStrike" dirty="0" smtClean="0">
              <a:effectLst/>
              <a:latin typeface="Arial"/>
            </a:endParaRPr>
          </a:p>
          <a:p>
            <a:pPr marL="436563" lvl="1" indent="-342900" eaLnBrk="1" fontAlgn="b" hangingPunct="1">
              <a:spcBef>
                <a:spcPts val="0"/>
              </a:spcBef>
              <a:spcAft>
                <a:spcPts val="0"/>
              </a:spcAft>
              <a:buFont typeface="+mj-lt"/>
              <a:buAutoNum type="arabicPeriod"/>
            </a:pPr>
            <a:r>
              <a:rPr lang="en-GB" sz="1700" dirty="0">
                <a:solidFill>
                  <a:srgbClr val="000000"/>
                </a:solidFill>
              </a:rPr>
              <a:t>organisations</a:t>
            </a:r>
            <a:endParaRPr lang="en-GB" sz="1700" b="0" i="0" u="none" strike="noStrike" dirty="0" smtClean="0">
              <a:effectLst/>
              <a:latin typeface="Arial"/>
            </a:endParaRPr>
          </a:p>
          <a:p>
            <a:pPr marL="436563" lvl="1" indent="-342900" eaLnBrk="1" fontAlgn="b" hangingPunct="1">
              <a:spcBef>
                <a:spcPts val="0"/>
              </a:spcBef>
              <a:spcAft>
                <a:spcPts val="0"/>
              </a:spcAft>
              <a:buFont typeface="+mj-lt"/>
              <a:buAutoNum type="arabicPeriod"/>
            </a:pPr>
            <a:r>
              <a:rPr lang="en-GB" sz="1700" dirty="0">
                <a:solidFill>
                  <a:srgbClr val="000000"/>
                </a:solidFill>
              </a:rPr>
              <a:t>intermediaries</a:t>
            </a:r>
            <a:endParaRPr lang="en-GB" sz="1700" b="0" i="0" u="none" strike="noStrike" dirty="0" smtClean="0">
              <a:effectLst/>
              <a:latin typeface="Arial"/>
            </a:endParaRPr>
          </a:p>
          <a:p>
            <a:pPr marL="436563" lvl="1" indent="-342900" eaLnBrk="1" fontAlgn="b" hangingPunct="1">
              <a:spcBef>
                <a:spcPts val="0"/>
              </a:spcBef>
              <a:spcAft>
                <a:spcPts val="0"/>
              </a:spcAft>
              <a:buFont typeface="+mj-lt"/>
              <a:buAutoNum type="arabicPeriod"/>
            </a:pPr>
            <a:r>
              <a:rPr lang="en-GB" sz="1700" dirty="0">
                <a:solidFill>
                  <a:srgbClr val="000000"/>
                </a:solidFill>
              </a:rPr>
              <a:t>policy makers</a:t>
            </a:r>
            <a:endParaRPr lang="en-GB" sz="1700" b="0" i="0" u="none" strike="noStrike" dirty="0" smtClean="0">
              <a:effectLst/>
              <a:latin typeface="Arial"/>
            </a:endParaRPr>
          </a:p>
          <a:p>
            <a:pPr marL="436563" lvl="1" indent="-342900" eaLnBrk="1" fontAlgn="b" hangingPunct="1">
              <a:spcBef>
                <a:spcPts val="0"/>
              </a:spcBef>
              <a:spcAft>
                <a:spcPts val="0"/>
              </a:spcAft>
              <a:buFont typeface="+mj-lt"/>
              <a:buAutoNum type="arabicPeriod"/>
            </a:pPr>
            <a:r>
              <a:rPr lang="en-GB" sz="1700" dirty="0">
                <a:solidFill>
                  <a:srgbClr val="000000"/>
                </a:solidFill>
              </a:rPr>
              <a:t>trainers</a:t>
            </a:r>
            <a:endParaRPr lang="en-GB" sz="1700" b="0" i="0" u="none" strike="noStrike" dirty="0" smtClean="0">
              <a:effectLst/>
              <a:latin typeface="Arial"/>
            </a:endParaRPr>
          </a:p>
          <a:p>
            <a:pPr marL="436563" lvl="1" indent="-342900" eaLnBrk="1" fontAlgn="b" hangingPunct="1">
              <a:spcBef>
                <a:spcPts val="0"/>
              </a:spcBef>
              <a:spcAft>
                <a:spcPts val="0"/>
              </a:spcAft>
              <a:buFont typeface="+mj-lt"/>
              <a:buAutoNum type="arabicPeriod"/>
            </a:pPr>
            <a:r>
              <a:rPr lang="en-GB" sz="1700" dirty="0">
                <a:solidFill>
                  <a:srgbClr val="000000"/>
                </a:solidFill>
              </a:rPr>
              <a:t>support networks and community</a:t>
            </a:r>
            <a:endParaRPr lang="en-GB" sz="1700" b="0" i="0" u="none" strike="noStrike" dirty="0" smtClean="0">
              <a:effectLst/>
              <a:latin typeface="Arial"/>
            </a:endParaRPr>
          </a:p>
          <a:p>
            <a:pPr marL="436563" lvl="1" indent="-342900" eaLnBrk="1" fontAlgn="b" hangingPunct="1">
              <a:spcBef>
                <a:spcPts val="0"/>
              </a:spcBef>
              <a:spcAft>
                <a:spcPts val="0"/>
              </a:spcAft>
              <a:buFont typeface="+mj-lt"/>
              <a:buAutoNum type="arabicPeriod"/>
            </a:pPr>
            <a:r>
              <a:rPr lang="en-GB" sz="1700" dirty="0">
                <a:solidFill>
                  <a:srgbClr val="000000"/>
                </a:solidFill>
              </a:rPr>
              <a:t>employment</a:t>
            </a:r>
            <a:endParaRPr lang="en-GB" sz="1700" b="0" i="0" u="none" strike="noStrike" dirty="0" smtClean="0">
              <a:effectLst/>
              <a:latin typeface="Arial"/>
            </a:endParaRPr>
          </a:p>
          <a:p>
            <a:pPr marL="436563" lvl="1" indent="-342900" eaLnBrk="1" fontAlgn="b" hangingPunct="1">
              <a:spcBef>
                <a:spcPts val="0"/>
              </a:spcBef>
              <a:spcAft>
                <a:spcPts val="0"/>
              </a:spcAft>
              <a:buFont typeface="+mj-lt"/>
              <a:buAutoNum type="arabicPeriod"/>
            </a:pPr>
            <a:r>
              <a:rPr lang="en-GB" sz="1700" dirty="0">
                <a:solidFill>
                  <a:srgbClr val="000000"/>
                </a:solidFill>
              </a:rPr>
              <a:t>personal info</a:t>
            </a:r>
            <a:endParaRPr lang="en-GB" sz="1700" b="0" i="0" u="none" strike="noStrike" dirty="0" smtClean="0">
              <a:effectLst/>
              <a:latin typeface="Arial"/>
            </a:endParaRPr>
          </a:p>
          <a:p>
            <a:pPr marL="436563" lvl="1" indent="-342900" eaLnBrk="1" fontAlgn="b" hangingPunct="1">
              <a:spcBef>
                <a:spcPts val="0"/>
              </a:spcBef>
              <a:spcAft>
                <a:spcPts val="0"/>
              </a:spcAft>
              <a:buFont typeface="+mj-lt"/>
              <a:buAutoNum type="arabicPeriod"/>
            </a:pPr>
            <a:r>
              <a:rPr lang="en-GB" sz="1700" dirty="0">
                <a:solidFill>
                  <a:srgbClr val="000000"/>
                </a:solidFill>
              </a:rPr>
              <a:t>general</a:t>
            </a:r>
            <a:endParaRPr lang="en-GB" sz="1700" b="0" i="0" u="none" strike="noStrike" dirty="0" smtClean="0">
              <a:effectLst/>
              <a:latin typeface="Arial"/>
            </a:endParaRPr>
          </a:p>
          <a:p>
            <a:endParaRPr lang="en-GB" sz="2000" dirty="0" smtClean="0"/>
          </a:p>
          <a:p>
            <a:endParaRPr lang="en-GB" sz="2000" dirty="0" smtClean="0"/>
          </a:p>
          <a:p>
            <a:pPr lvl="1"/>
            <a:endParaRPr lang="en-GB" dirty="0" smtClean="0"/>
          </a:p>
        </p:txBody>
      </p:sp>
      <p:sp>
        <p:nvSpPr>
          <p:cNvPr id="10244" name="Slide Number Placeholder 4"/>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C31BB69-66DA-4CAD-AE24-5EA75B7516A8}" type="slidenum">
              <a:rPr lang="en-US" smtClean="0">
                <a:solidFill>
                  <a:srgbClr val="FFFFFF"/>
                </a:solidFill>
                <a:latin typeface="Century Schoolbook" pitchFamily="18" charset="0"/>
              </a:rPr>
              <a:pPr eaLnBrk="1" hangingPunct="1"/>
              <a:t>4</a:t>
            </a:fld>
            <a:endParaRPr lang="en-US" smtClean="0">
              <a:solidFill>
                <a:srgbClr val="FFFFFF"/>
              </a:solidFill>
              <a:latin typeface="Century Schoolbook" pitchFamily="18" charset="0"/>
            </a:endParaRPr>
          </a:p>
        </p:txBody>
      </p:sp>
      <p:sp>
        <p:nvSpPr>
          <p:cNvPr id="6" name="Content Placeholder 9"/>
          <p:cNvSpPr txBox="1">
            <a:spLocks/>
          </p:cNvSpPr>
          <p:nvPr/>
        </p:nvSpPr>
        <p:spPr bwMode="auto">
          <a:xfrm>
            <a:off x="4499992" y="1752599"/>
            <a:ext cx="3610744" cy="487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73050" indent="-273050" algn="l" rtl="0"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eaLnBrk="0" fontAlgn="base" hangingPunct="0">
              <a:spcBef>
                <a:spcPct val="20000"/>
              </a:spcBef>
              <a:spcAft>
                <a:spcPct val="0"/>
              </a:spcAft>
              <a:buClr>
                <a:srgbClr val="E0752F"/>
              </a:buClr>
              <a:buSzPct val="60000"/>
              <a:buFont typeface="Wingdings" pitchFamily="2" charset="2"/>
              <a:buChar char=""/>
              <a:defRPr kern="1200">
                <a:solidFill>
                  <a:schemeClr val="tx1"/>
                </a:solidFill>
                <a:latin typeface="+mn-lt"/>
                <a:ea typeface="+mn-ea"/>
                <a:cs typeface="+mn-cs"/>
              </a:defRPr>
            </a:lvl3pPr>
            <a:lvl4pPr marL="1187450" indent="-182563" algn="l" rtl="0" eaLnBrk="0" fontAlgn="base" hangingPunct="0">
              <a:spcBef>
                <a:spcPct val="20000"/>
              </a:spcBef>
              <a:spcAft>
                <a:spcPct val="0"/>
              </a:spcAft>
              <a:buClr>
                <a:srgbClr val="FEC3AE"/>
              </a:buClr>
              <a:buSzPct val="60000"/>
              <a:buFont typeface="Wingdings" pitchFamily="2" charset="2"/>
              <a:buChar char=""/>
              <a:defRPr kern="1200">
                <a:solidFill>
                  <a:schemeClr val="tx1"/>
                </a:solidFill>
                <a:latin typeface="+mn-lt"/>
                <a:ea typeface="+mn-ea"/>
                <a:cs typeface="+mn-cs"/>
              </a:defRPr>
            </a:lvl4pPr>
            <a:lvl5pPr marL="1462088" indent="-182563" algn="l" rtl="0" eaLnBrk="0" fontAlgn="base" hangingPunct="0">
              <a:spcBef>
                <a:spcPct val="20000"/>
              </a:spcBef>
              <a:spcAft>
                <a:spcPct val="0"/>
              </a:spcAft>
              <a:buClr>
                <a:srgbClr val="BDCAE9"/>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r>
              <a:rPr lang="en-GB" sz="2000" dirty="0" smtClean="0"/>
              <a:t>The order of flow was dependant on the answers to the initial compulsory question on stakeholder interest.</a:t>
            </a:r>
          </a:p>
          <a:p>
            <a:endParaRPr lang="en-GB" sz="2000" dirty="0" smtClean="0"/>
          </a:p>
          <a:p>
            <a:r>
              <a:rPr lang="en-GB" sz="2000" dirty="0" smtClean="0"/>
              <a:t>Each individual question was marked up with logical rules and was only asked when relevant to the current survey user.</a:t>
            </a:r>
          </a:p>
          <a:p>
            <a:pPr marL="0" indent="0">
              <a:buNone/>
            </a:pPr>
            <a:endParaRPr lang="en-GB" sz="2000" dirty="0" smtClean="0"/>
          </a:p>
          <a:p>
            <a:endParaRPr lang="en-GB" sz="2000" dirty="0" smtClean="0"/>
          </a:p>
          <a:p>
            <a:pPr lvl="1"/>
            <a:endParaRPr lang="en-GB" dirty="0" smtClean="0"/>
          </a:p>
        </p:txBody>
      </p:sp>
    </p:spTree>
    <p:extLst>
      <p:ext uri="{BB962C8B-B14F-4D97-AF65-F5344CB8AC3E}">
        <p14:creationId xmlns:p14="http://schemas.microsoft.com/office/powerpoint/2010/main" val="5993160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pPr>
              <a:defRPr/>
            </a:pPr>
            <a:r>
              <a:rPr lang="en-GB" dirty="0" smtClean="0"/>
              <a:t>Findings</a:t>
            </a:r>
            <a:endParaRPr lang="en-GB" dirty="0"/>
          </a:p>
        </p:txBody>
      </p:sp>
      <p:sp>
        <p:nvSpPr>
          <p:cNvPr id="10243" name="Content Placeholder 9"/>
          <p:cNvSpPr>
            <a:spLocks noGrp="1"/>
          </p:cNvSpPr>
          <p:nvPr>
            <p:ph sz="quarter" idx="1"/>
          </p:nvPr>
        </p:nvSpPr>
        <p:spPr>
          <a:xfrm>
            <a:off x="5364088" y="1600200"/>
            <a:ext cx="2560712" cy="4873625"/>
          </a:xfrm>
        </p:spPr>
        <p:txBody>
          <a:bodyPr/>
          <a:lstStyle/>
          <a:p>
            <a:r>
              <a:rPr lang="en-GB" sz="1800" dirty="0" smtClean="0"/>
              <a:t>Who completed the survey:</a:t>
            </a:r>
          </a:p>
        </p:txBody>
      </p:sp>
      <p:sp>
        <p:nvSpPr>
          <p:cNvPr id="10244" name="Slide Number Placeholder 4"/>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C31BB69-66DA-4CAD-AE24-5EA75B7516A8}" type="slidenum">
              <a:rPr lang="en-US" smtClean="0">
                <a:solidFill>
                  <a:srgbClr val="FFFFFF"/>
                </a:solidFill>
                <a:latin typeface="Century Schoolbook" pitchFamily="18" charset="0"/>
              </a:rPr>
              <a:pPr eaLnBrk="1" hangingPunct="1"/>
              <a:t>5</a:t>
            </a:fld>
            <a:endParaRPr lang="en-US" smtClean="0">
              <a:solidFill>
                <a:srgbClr val="FFFFFF"/>
              </a:solidFill>
              <a:latin typeface="Century Schoolbook" pitchFamily="18" charset="0"/>
            </a:endParaRPr>
          </a:p>
        </p:txBody>
      </p:sp>
      <p:graphicFrame>
        <p:nvGraphicFramePr>
          <p:cNvPr id="5" name="Chart 4" descr="13 intermediaries, 15 policy makers, 16 relatives and carers, 24 trainers, 35 people with disabilities, 75 representatives of organisations." title="Pie chart showing who completed the survey."/>
          <p:cNvGraphicFramePr>
            <a:graphicFrameLocks/>
          </p:cNvGraphicFramePr>
          <p:nvPr>
            <p:extLst>
              <p:ext uri="{D42A27DB-BD31-4B8C-83A1-F6EECF244321}">
                <p14:modId xmlns:p14="http://schemas.microsoft.com/office/powerpoint/2010/main" val="599217150"/>
              </p:ext>
            </p:extLst>
          </p:nvPr>
        </p:nvGraphicFramePr>
        <p:xfrm>
          <a:off x="323528" y="1772816"/>
          <a:ext cx="4572000" cy="388843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 name="Table 1" descr="organisation 75&#10;person with disability 35&#10;trainer 24&#10;realtive carer 16&#10;policy maker 15&#10;intermediary 13" title="table of who comlpleted the survey"/>
          <p:cNvGraphicFramePr>
            <a:graphicFrameLocks noGrp="1"/>
          </p:cNvGraphicFramePr>
          <p:nvPr>
            <p:extLst>
              <p:ext uri="{D42A27DB-BD31-4B8C-83A1-F6EECF244321}">
                <p14:modId xmlns:p14="http://schemas.microsoft.com/office/powerpoint/2010/main" val="3460546563"/>
              </p:ext>
            </p:extLst>
          </p:nvPr>
        </p:nvGraphicFramePr>
        <p:xfrm>
          <a:off x="4860032" y="2564904"/>
          <a:ext cx="3456384" cy="2473620"/>
        </p:xfrm>
        <a:graphic>
          <a:graphicData uri="http://schemas.openxmlformats.org/drawingml/2006/table">
            <a:tbl>
              <a:tblPr>
                <a:tableStyleId>{5C22544A-7EE6-4342-B048-85BDC9FD1C3A}</a:tableStyleId>
              </a:tblPr>
              <a:tblGrid>
                <a:gridCol w="2898903"/>
                <a:gridCol w="557481"/>
              </a:tblGrid>
              <a:tr h="395283">
                <a:tc>
                  <a:txBody>
                    <a:bodyPr/>
                    <a:lstStyle/>
                    <a:p>
                      <a:pPr algn="ctr" fontAlgn="b"/>
                      <a:r>
                        <a:rPr lang="en-GB" sz="1600" u="none" strike="noStrike" dirty="0">
                          <a:effectLst/>
                        </a:rPr>
                        <a:t>intermediary</a:t>
                      </a:r>
                      <a:endParaRPr lang="en-GB" sz="16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GB" sz="1600" u="none" strike="noStrike">
                          <a:effectLst/>
                        </a:rPr>
                        <a:t>13</a:t>
                      </a:r>
                      <a:endParaRPr lang="en-GB" sz="1600" b="0" i="0" u="none" strike="noStrike">
                        <a:solidFill>
                          <a:srgbClr val="000000"/>
                        </a:solidFill>
                        <a:effectLst/>
                        <a:latin typeface="Calibri"/>
                      </a:endParaRPr>
                    </a:p>
                  </a:txBody>
                  <a:tcPr marL="9525" marR="9525" marT="9525" marB="0" anchor="b">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r>
              <a:tr h="395283">
                <a:tc>
                  <a:txBody>
                    <a:bodyPr/>
                    <a:lstStyle/>
                    <a:p>
                      <a:pPr algn="ctr" fontAlgn="b"/>
                      <a:r>
                        <a:rPr lang="en-GB" sz="1600" u="none" strike="noStrike" dirty="0">
                          <a:effectLst/>
                        </a:rPr>
                        <a:t>policy maker</a:t>
                      </a:r>
                      <a:endParaRPr lang="en-GB" sz="16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GB" sz="1600" u="none" strike="noStrike">
                          <a:effectLst/>
                        </a:rPr>
                        <a:t>15</a:t>
                      </a:r>
                      <a:endParaRPr lang="en-GB" sz="1600" b="0" i="0" u="none" strike="noStrike">
                        <a:solidFill>
                          <a:srgbClr val="000000"/>
                        </a:solidFill>
                        <a:effectLst/>
                        <a:latin typeface="Calibri"/>
                      </a:endParaRPr>
                    </a:p>
                  </a:txBody>
                  <a:tcPr marL="9525" marR="9525" marT="9525" marB="0" anchor="b">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395283">
                <a:tc>
                  <a:txBody>
                    <a:bodyPr/>
                    <a:lstStyle/>
                    <a:p>
                      <a:pPr algn="ctr" fontAlgn="b"/>
                      <a:r>
                        <a:rPr lang="en-GB" sz="1600" u="none" strike="noStrike" dirty="0">
                          <a:effectLst/>
                        </a:rPr>
                        <a:t>relative/carer</a:t>
                      </a:r>
                      <a:endParaRPr lang="en-GB" sz="16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GB" sz="1600" u="none" strike="noStrike">
                          <a:effectLst/>
                        </a:rPr>
                        <a:t>16</a:t>
                      </a:r>
                      <a:endParaRPr lang="en-GB" sz="1600" b="0" i="0" u="none" strike="noStrike">
                        <a:solidFill>
                          <a:srgbClr val="000000"/>
                        </a:solidFill>
                        <a:effectLst/>
                        <a:latin typeface="Calibri"/>
                      </a:endParaRPr>
                    </a:p>
                  </a:txBody>
                  <a:tcPr marL="9525" marR="9525" marT="9525" marB="0" anchor="b">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395283">
                <a:tc>
                  <a:txBody>
                    <a:bodyPr/>
                    <a:lstStyle/>
                    <a:p>
                      <a:pPr algn="ctr" fontAlgn="b"/>
                      <a:r>
                        <a:rPr lang="en-GB" sz="1600" u="none" strike="noStrike" dirty="0">
                          <a:effectLst/>
                        </a:rPr>
                        <a:t>trainer</a:t>
                      </a:r>
                      <a:endParaRPr lang="en-GB" sz="16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GB" sz="1600" u="none" strike="noStrike" dirty="0">
                          <a:effectLst/>
                        </a:rPr>
                        <a:t>24</a:t>
                      </a:r>
                      <a:endParaRPr lang="en-GB" sz="1600" b="0" i="0" u="none" strike="noStrike" dirty="0">
                        <a:solidFill>
                          <a:srgbClr val="000000"/>
                        </a:solidFill>
                        <a:effectLst/>
                        <a:latin typeface="Calibri"/>
                      </a:endParaRPr>
                    </a:p>
                  </a:txBody>
                  <a:tcPr marL="9525" marR="9525" marT="9525" marB="0" anchor="b">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395283">
                <a:tc>
                  <a:txBody>
                    <a:bodyPr/>
                    <a:lstStyle/>
                    <a:p>
                      <a:pPr algn="ctr" fontAlgn="b"/>
                      <a:r>
                        <a:rPr lang="en-GB" sz="1600" u="none" strike="noStrike" dirty="0">
                          <a:effectLst/>
                        </a:rPr>
                        <a:t>person with a disability</a:t>
                      </a:r>
                      <a:endParaRPr lang="en-GB" sz="16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GB" sz="1600" u="none" strike="noStrike" dirty="0">
                          <a:effectLst/>
                        </a:rPr>
                        <a:t>35</a:t>
                      </a:r>
                      <a:endParaRPr lang="en-GB" sz="1600" b="0" i="0" u="none" strike="noStrike" dirty="0">
                        <a:solidFill>
                          <a:srgbClr val="000000"/>
                        </a:solidFill>
                        <a:effectLst/>
                        <a:latin typeface="Calibri"/>
                      </a:endParaRPr>
                    </a:p>
                  </a:txBody>
                  <a:tcPr marL="9525" marR="9525" marT="9525" marB="0" anchor="b">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395283">
                <a:tc>
                  <a:txBody>
                    <a:bodyPr/>
                    <a:lstStyle/>
                    <a:p>
                      <a:pPr algn="ctr" fontAlgn="b"/>
                      <a:r>
                        <a:rPr lang="en-GB" sz="1600" u="none" strike="noStrike" dirty="0" smtClean="0">
                          <a:effectLst/>
                        </a:rPr>
                        <a:t>people with disabilities </a:t>
                      </a:r>
                    </a:p>
                    <a:p>
                      <a:pPr algn="ctr" fontAlgn="b"/>
                      <a:r>
                        <a:rPr lang="en-GB" sz="1600" u="none" strike="noStrike" dirty="0" smtClean="0">
                          <a:effectLst/>
                        </a:rPr>
                        <a:t>organisation's </a:t>
                      </a:r>
                      <a:r>
                        <a:rPr lang="en-GB" sz="1600" u="none" strike="noStrike" dirty="0">
                          <a:effectLst/>
                        </a:rPr>
                        <a:t>representative</a:t>
                      </a:r>
                      <a:endParaRPr lang="en-GB" sz="16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600" u="none" strike="noStrike" dirty="0">
                          <a:effectLst/>
                        </a:rPr>
                        <a:t>75</a:t>
                      </a:r>
                      <a:endParaRPr lang="en-GB" sz="1600" b="0" i="0" u="none" strike="noStrike" dirty="0">
                        <a:solidFill>
                          <a:srgbClr val="000000"/>
                        </a:solidFill>
                        <a:effectLst/>
                        <a:latin typeface="Calibri"/>
                      </a:endParaRPr>
                    </a:p>
                  </a:txBody>
                  <a:tcPr marL="9525" marR="9525" marT="9525" marB="0" anchor="b">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37999096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9"/>
          <p:cNvSpPr txBox="1">
            <a:spLocks/>
          </p:cNvSpPr>
          <p:nvPr/>
        </p:nvSpPr>
        <p:spPr bwMode="auto">
          <a:xfrm>
            <a:off x="539552" y="1556793"/>
            <a:ext cx="7704856" cy="4824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73050" indent="-273050" algn="l" rtl="0"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eaLnBrk="0" fontAlgn="base" hangingPunct="0">
              <a:spcBef>
                <a:spcPct val="20000"/>
              </a:spcBef>
              <a:spcAft>
                <a:spcPct val="0"/>
              </a:spcAft>
              <a:buClr>
                <a:srgbClr val="E0752F"/>
              </a:buClr>
              <a:buSzPct val="60000"/>
              <a:buFont typeface="Wingdings" pitchFamily="2" charset="2"/>
              <a:buChar char=""/>
              <a:defRPr kern="1200">
                <a:solidFill>
                  <a:schemeClr val="tx1"/>
                </a:solidFill>
                <a:latin typeface="+mn-lt"/>
                <a:ea typeface="+mn-ea"/>
                <a:cs typeface="+mn-cs"/>
              </a:defRPr>
            </a:lvl3pPr>
            <a:lvl4pPr marL="1187450" indent="-182563" algn="l" rtl="0" eaLnBrk="0" fontAlgn="base" hangingPunct="0">
              <a:spcBef>
                <a:spcPct val="20000"/>
              </a:spcBef>
              <a:spcAft>
                <a:spcPct val="0"/>
              </a:spcAft>
              <a:buClr>
                <a:srgbClr val="FEC3AE"/>
              </a:buClr>
              <a:buSzPct val="60000"/>
              <a:buFont typeface="Wingdings" pitchFamily="2" charset="2"/>
              <a:buChar char=""/>
              <a:defRPr kern="1200">
                <a:solidFill>
                  <a:schemeClr val="tx1"/>
                </a:solidFill>
                <a:latin typeface="+mn-lt"/>
                <a:ea typeface="+mn-ea"/>
                <a:cs typeface="+mn-cs"/>
              </a:defRPr>
            </a:lvl4pPr>
            <a:lvl5pPr marL="1462088" indent="-182563" algn="l" rtl="0" eaLnBrk="0" fontAlgn="base" hangingPunct="0">
              <a:spcBef>
                <a:spcPct val="20000"/>
              </a:spcBef>
              <a:spcAft>
                <a:spcPct val="0"/>
              </a:spcAft>
              <a:buClr>
                <a:srgbClr val="BDCAE9"/>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r>
              <a:rPr lang="en-GB" sz="1800" dirty="0" smtClean="0"/>
              <a:t>Disabilities of people with disabilities</a:t>
            </a:r>
          </a:p>
          <a:p>
            <a:pPr marL="0" indent="0">
              <a:buNone/>
            </a:pPr>
            <a:r>
              <a:rPr lang="en-GB" sz="1800" dirty="0"/>
              <a:t>	</a:t>
            </a:r>
            <a:r>
              <a:rPr lang="en-GB" sz="1800" dirty="0" smtClean="0"/>
              <a:t> completing survey</a:t>
            </a:r>
          </a:p>
          <a:p>
            <a:endParaRPr lang="en-GB" sz="1800" dirty="0"/>
          </a:p>
          <a:p>
            <a:endParaRPr lang="en-GB" sz="1800" dirty="0" smtClean="0"/>
          </a:p>
          <a:p>
            <a:endParaRPr lang="en-GB" sz="1800" dirty="0"/>
          </a:p>
          <a:p>
            <a:endParaRPr lang="en-GB" sz="1800" dirty="0" smtClean="0"/>
          </a:p>
          <a:p>
            <a:endParaRPr lang="en-GB" sz="1800" dirty="0"/>
          </a:p>
          <a:p>
            <a:endParaRPr lang="en-GB" sz="1800" dirty="0" smtClean="0"/>
          </a:p>
          <a:p>
            <a:endParaRPr lang="en-GB" sz="1800" dirty="0"/>
          </a:p>
          <a:p>
            <a:pPr marL="0" indent="0">
              <a:buNone/>
            </a:pPr>
            <a:endParaRPr lang="en-GB" sz="1800" dirty="0"/>
          </a:p>
          <a:p>
            <a:r>
              <a:rPr lang="en-GB" sz="1800" dirty="0" smtClean="0"/>
              <a:t>Of those who completed the survey, there was a good spread of disability groups in both the people with disabilities and the organisations for people with disabilities.</a:t>
            </a:r>
          </a:p>
        </p:txBody>
      </p:sp>
      <p:sp>
        <p:nvSpPr>
          <p:cNvPr id="9" name="Title 8"/>
          <p:cNvSpPr>
            <a:spLocks noGrp="1"/>
          </p:cNvSpPr>
          <p:nvPr>
            <p:ph type="title"/>
          </p:nvPr>
        </p:nvSpPr>
        <p:spPr/>
        <p:txBody>
          <a:bodyPr/>
          <a:lstStyle/>
          <a:p>
            <a:pPr>
              <a:defRPr/>
            </a:pPr>
            <a:r>
              <a:rPr lang="en-GB" dirty="0"/>
              <a:t>Survey Findings</a:t>
            </a:r>
          </a:p>
        </p:txBody>
      </p:sp>
      <p:sp>
        <p:nvSpPr>
          <p:cNvPr id="10243" name="Content Placeholder 9"/>
          <p:cNvSpPr>
            <a:spLocks noGrp="1"/>
          </p:cNvSpPr>
          <p:nvPr>
            <p:ph sz="quarter" idx="1"/>
          </p:nvPr>
        </p:nvSpPr>
        <p:spPr>
          <a:xfrm>
            <a:off x="5652120" y="1556792"/>
            <a:ext cx="2560712" cy="4873625"/>
          </a:xfrm>
        </p:spPr>
        <p:txBody>
          <a:bodyPr/>
          <a:lstStyle/>
          <a:p>
            <a:r>
              <a:rPr lang="en-GB" sz="1800" dirty="0" smtClean="0"/>
              <a:t>Specialism of  Organisations of survey completers</a:t>
            </a:r>
          </a:p>
        </p:txBody>
      </p:sp>
      <p:sp>
        <p:nvSpPr>
          <p:cNvPr id="10244" name="Slide Number Placeholder 4"/>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C31BB69-66DA-4CAD-AE24-5EA75B7516A8}" type="slidenum">
              <a:rPr lang="en-US" smtClean="0">
                <a:solidFill>
                  <a:srgbClr val="FFFFFF"/>
                </a:solidFill>
                <a:latin typeface="Century Schoolbook" pitchFamily="18" charset="0"/>
              </a:rPr>
              <a:pPr eaLnBrk="1" hangingPunct="1"/>
              <a:t>6</a:t>
            </a:fld>
            <a:endParaRPr lang="en-US" smtClean="0">
              <a:solidFill>
                <a:srgbClr val="FFFFFF"/>
              </a:solidFill>
              <a:latin typeface="Century Schoolbook" pitchFamily="18" charset="0"/>
            </a:endParaRPr>
          </a:p>
        </p:txBody>
      </p:sp>
      <p:graphicFrame>
        <p:nvGraphicFramePr>
          <p:cNvPr id="10" name="Chart 9" descr="majority are mobility (15), then  neurological (7),  visual (6) chronic disease (5), hearing (4), learning (3), mentall and speech (2 each)" title="Bar chart showing the disailities of people who completed the survey"/>
          <p:cNvGraphicFramePr>
            <a:graphicFrameLocks/>
          </p:cNvGraphicFramePr>
          <p:nvPr>
            <p:extLst>
              <p:ext uri="{D42A27DB-BD31-4B8C-83A1-F6EECF244321}">
                <p14:modId xmlns:p14="http://schemas.microsoft.com/office/powerpoint/2010/main" val="659620824"/>
              </p:ext>
            </p:extLst>
          </p:nvPr>
        </p:nvGraphicFramePr>
        <p:xfrm>
          <a:off x="570476" y="2420888"/>
          <a:ext cx="3641483" cy="252028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10" descr="mobility 38&#10;mental 31&#10;learning 27&#10;visual 26&#10;cognitive 23&#10;hearing 22&#10;neurological 22&#10;speech 19&#10;chronic disease 13&#10;other 18&#10;" title="Bar chart showing specialisms of organisations"/>
          <p:cNvGraphicFramePr>
            <a:graphicFrameLocks/>
          </p:cNvGraphicFramePr>
          <p:nvPr>
            <p:extLst>
              <p:ext uri="{D42A27DB-BD31-4B8C-83A1-F6EECF244321}">
                <p14:modId xmlns:p14="http://schemas.microsoft.com/office/powerpoint/2010/main" val="1650412591"/>
              </p:ext>
            </p:extLst>
          </p:nvPr>
        </p:nvGraphicFramePr>
        <p:xfrm>
          <a:off x="4391980" y="2420888"/>
          <a:ext cx="3780420" cy="252028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2066105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pPr>
              <a:defRPr/>
            </a:pPr>
            <a:r>
              <a:rPr lang="en-GB" dirty="0"/>
              <a:t>Survey Findings</a:t>
            </a:r>
          </a:p>
        </p:txBody>
      </p:sp>
      <p:sp>
        <p:nvSpPr>
          <p:cNvPr id="10244" name="Slide Number Placeholder 4"/>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C31BB69-66DA-4CAD-AE24-5EA75B7516A8}" type="slidenum">
              <a:rPr lang="en-US" smtClean="0">
                <a:solidFill>
                  <a:srgbClr val="FFFFFF"/>
                </a:solidFill>
                <a:latin typeface="Century Schoolbook" pitchFamily="18" charset="0"/>
              </a:rPr>
              <a:pPr eaLnBrk="1" hangingPunct="1"/>
              <a:t>7</a:t>
            </a:fld>
            <a:endParaRPr lang="en-US" smtClean="0">
              <a:solidFill>
                <a:srgbClr val="FFFFFF"/>
              </a:solidFill>
              <a:latin typeface="Century Schoolbook" pitchFamily="18" charset="0"/>
            </a:endParaRPr>
          </a:p>
        </p:txBody>
      </p:sp>
      <p:sp>
        <p:nvSpPr>
          <p:cNvPr id="3" name="Content Placeholder 2"/>
          <p:cNvSpPr>
            <a:spLocks noGrp="1"/>
          </p:cNvSpPr>
          <p:nvPr>
            <p:ph sz="quarter" idx="1"/>
          </p:nvPr>
        </p:nvSpPr>
        <p:spPr/>
        <p:txBody>
          <a:bodyPr/>
          <a:lstStyle/>
          <a:p>
            <a:r>
              <a:rPr lang="en-GB" dirty="0" smtClean="0"/>
              <a:t>Preferred learning methods against experience of learning methods among people with disabilities</a:t>
            </a:r>
          </a:p>
          <a:p>
            <a:endParaRPr lang="en-GB" dirty="0"/>
          </a:p>
          <a:p>
            <a:endParaRPr lang="en-GB" dirty="0" smtClean="0"/>
          </a:p>
          <a:p>
            <a:endParaRPr lang="en-GB" dirty="0"/>
          </a:p>
          <a:p>
            <a:endParaRPr lang="en-GB" dirty="0" smtClean="0"/>
          </a:p>
          <a:p>
            <a:endParaRPr lang="en-GB" dirty="0"/>
          </a:p>
          <a:p>
            <a:endParaRPr lang="en-GB" dirty="0" smtClean="0"/>
          </a:p>
          <a:p>
            <a:r>
              <a:rPr lang="en-GB" dirty="0" smtClean="0"/>
              <a:t>Shows that e-learning</a:t>
            </a:r>
            <a:r>
              <a:rPr lang="en-GB" dirty="0"/>
              <a:t>,</a:t>
            </a:r>
            <a:r>
              <a:rPr lang="en-GB" dirty="0" smtClean="0"/>
              <a:t> virtual tutors and virtual classrooms are preferred by people with disabilities but less often used. </a:t>
            </a:r>
            <a:r>
              <a:rPr lang="en-GB" dirty="0" err="1" smtClean="0"/>
              <a:t>ViPi</a:t>
            </a:r>
            <a:r>
              <a:rPr lang="en-GB" dirty="0" smtClean="0"/>
              <a:t> can address this.</a:t>
            </a:r>
            <a:endParaRPr lang="en-GB" dirty="0"/>
          </a:p>
        </p:txBody>
      </p:sp>
      <p:graphicFrame>
        <p:nvGraphicFramePr>
          <p:cNvPr id="6" name="Chart 5" descr="this chart compares the learning methods experienced with the preferred learning methods of people with disabilities. The following list is learning type followed by number who preferred it followed by number who experienced it.&#10;e-learning 14 12&#10;games based learning 2 4&#10;groupware learning without tutor 3 4&#10;self learning 13 22&#10;tutor (virtual classroom) 7 1&#10;tutor classroom 13 17&#10;personal tutor (virtual) 7 3&#10;personal tutor (face to face) 12 15&#10;" title="preferred learning methods against those experienced."/>
          <p:cNvGraphicFramePr>
            <a:graphicFrameLocks/>
          </p:cNvGraphicFramePr>
          <p:nvPr>
            <p:extLst>
              <p:ext uri="{D42A27DB-BD31-4B8C-83A1-F6EECF244321}">
                <p14:modId xmlns:p14="http://schemas.microsoft.com/office/powerpoint/2010/main" val="701071733"/>
              </p:ext>
            </p:extLst>
          </p:nvPr>
        </p:nvGraphicFramePr>
        <p:xfrm>
          <a:off x="539552" y="2492896"/>
          <a:ext cx="7884368" cy="280831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001220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pPr>
              <a:defRPr/>
            </a:pPr>
            <a:r>
              <a:rPr lang="en-GB" dirty="0"/>
              <a:t>Survey Findings</a:t>
            </a:r>
          </a:p>
        </p:txBody>
      </p:sp>
      <p:sp>
        <p:nvSpPr>
          <p:cNvPr id="10244" name="Slide Number Placeholder 4"/>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C31BB69-66DA-4CAD-AE24-5EA75B7516A8}" type="slidenum">
              <a:rPr lang="en-US" smtClean="0">
                <a:solidFill>
                  <a:srgbClr val="FFFFFF"/>
                </a:solidFill>
                <a:latin typeface="Century Schoolbook" pitchFamily="18" charset="0"/>
              </a:rPr>
              <a:pPr eaLnBrk="1" hangingPunct="1"/>
              <a:t>8</a:t>
            </a:fld>
            <a:endParaRPr lang="en-US" smtClean="0">
              <a:solidFill>
                <a:srgbClr val="FFFFFF"/>
              </a:solidFill>
              <a:latin typeface="Century Schoolbook" pitchFamily="18" charset="0"/>
            </a:endParaRPr>
          </a:p>
        </p:txBody>
      </p:sp>
      <p:sp>
        <p:nvSpPr>
          <p:cNvPr id="3" name="Content Placeholder 2"/>
          <p:cNvSpPr>
            <a:spLocks noGrp="1"/>
          </p:cNvSpPr>
          <p:nvPr>
            <p:ph sz="quarter" idx="1"/>
          </p:nvPr>
        </p:nvSpPr>
        <p:spPr>
          <a:xfrm>
            <a:off x="457200" y="1340768"/>
            <a:ext cx="7467600" cy="5133184"/>
          </a:xfrm>
        </p:spPr>
        <p:txBody>
          <a:bodyPr/>
          <a:lstStyle/>
          <a:p>
            <a:r>
              <a:rPr lang="en-GB" dirty="0" smtClean="0"/>
              <a:t>Information and Communications Technology training problems experienced by people with disabilities…</a:t>
            </a:r>
          </a:p>
          <a:p>
            <a:endParaRPr lang="en-GB" dirty="0"/>
          </a:p>
          <a:p>
            <a:endParaRPr lang="en-GB" dirty="0" smtClean="0"/>
          </a:p>
          <a:p>
            <a:endParaRPr lang="en-GB" dirty="0"/>
          </a:p>
          <a:p>
            <a:endParaRPr lang="en-GB" dirty="0" smtClean="0"/>
          </a:p>
          <a:p>
            <a:endParaRPr lang="en-GB" dirty="0" smtClean="0"/>
          </a:p>
          <a:p>
            <a:endParaRPr lang="en-GB" dirty="0"/>
          </a:p>
          <a:p>
            <a:r>
              <a:rPr lang="en-GB" dirty="0" err="1" smtClean="0"/>
              <a:t>ViPi</a:t>
            </a:r>
            <a:r>
              <a:rPr lang="en-GB" dirty="0" smtClean="0"/>
              <a:t> can address the top three problems experienced by people with disabilities, by making training for open source software free – and allowing users to work at their own rate.</a:t>
            </a:r>
            <a:endParaRPr lang="en-GB" dirty="0"/>
          </a:p>
        </p:txBody>
      </p:sp>
      <p:graphicFrame>
        <p:nvGraphicFramePr>
          <p:cNvPr id="6" name="Chart 5" descr="shows the traing is too short (10), price of software was too high (8), cost of training was too high (7), the training was too basic (4), the trainers lacked experience working with people with their needs (4). All others 3 or less." title="bar chart of ICT training problems experienced by People with disabilities."/>
          <p:cNvGraphicFramePr>
            <a:graphicFrameLocks/>
          </p:cNvGraphicFramePr>
          <p:nvPr>
            <p:extLst>
              <p:ext uri="{D42A27DB-BD31-4B8C-83A1-F6EECF244321}">
                <p14:modId xmlns:p14="http://schemas.microsoft.com/office/powerpoint/2010/main" val="79922249"/>
              </p:ext>
            </p:extLst>
          </p:nvPr>
        </p:nvGraphicFramePr>
        <p:xfrm>
          <a:off x="395536" y="1988840"/>
          <a:ext cx="7920880" cy="252028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273644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pPr>
              <a:defRPr/>
            </a:pPr>
            <a:r>
              <a:rPr lang="en-GB" dirty="0"/>
              <a:t>Survey Findings</a:t>
            </a:r>
          </a:p>
        </p:txBody>
      </p:sp>
      <p:sp>
        <p:nvSpPr>
          <p:cNvPr id="10244" name="Slide Number Placeholder 4"/>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C31BB69-66DA-4CAD-AE24-5EA75B7516A8}" type="slidenum">
              <a:rPr lang="en-US" smtClean="0">
                <a:solidFill>
                  <a:srgbClr val="FFFFFF"/>
                </a:solidFill>
                <a:latin typeface="Century Schoolbook" pitchFamily="18" charset="0"/>
              </a:rPr>
              <a:pPr eaLnBrk="1" hangingPunct="1"/>
              <a:t>9</a:t>
            </a:fld>
            <a:endParaRPr lang="en-US" smtClean="0">
              <a:solidFill>
                <a:srgbClr val="FFFFFF"/>
              </a:solidFill>
              <a:latin typeface="Century Schoolbook" pitchFamily="18" charset="0"/>
            </a:endParaRPr>
          </a:p>
        </p:txBody>
      </p:sp>
      <p:sp>
        <p:nvSpPr>
          <p:cNvPr id="3" name="Content Placeholder 2"/>
          <p:cNvSpPr>
            <a:spLocks noGrp="1"/>
          </p:cNvSpPr>
          <p:nvPr>
            <p:ph sz="quarter" idx="1"/>
          </p:nvPr>
        </p:nvSpPr>
        <p:spPr>
          <a:xfrm>
            <a:off x="457200" y="1340768"/>
            <a:ext cx="7467600" cy="5133184"/>
          </a:xfrm>
        </p:spPr>
        <p:txBody>
          <a:bodyPr/>
          <a:lstStyle/>
          <a:p>
            <a:endParaRPr lang="en-GB" dirty="0"/>
          </a:p>
          <a:p>
            <a:r>
              <a:rPr lang="en-GB" dirty="0" smtClean="0"/>
              <a:t>Aspects of Information and Communications Technology training people with disabilities are happy with…</a:t>
            </a:r>
          </a:p>
          <a:p>
            <a:endParaRPr lang="en-GB" dirty="0"/>
          </a:p>
          <a:p>
            <a:endParaRPr lang="en-GB" dirty="0" smtClean="0"/>
          </a:p>
          <a:p>
            <a:endParaRPr lang="en-GB" dirty="0"/>
          </a:p>
          <a:p>
            <a:endParaRPr lang="en-GB" dirty="0" smtClean="0"/>
          </a:p>
          <a:p>
            <a:pPr marL="0" indent="0">
              <a:buNone/>
            </a:pPr>
            <a:endParaRPr lang="en-GB" dirty="0" smtClean="0"/>
          </a:p>
          <a:p>
            <a:r>
              <a:rPr lang="en-GB" dirty="0" err="1" smtClean="0"/>
              <a:t>ViPi</a:t>
            </a:r>
            <a:r>
              <a:rPr lang="en-GB" dirty="0" smtClean="0"/>
              <a:t> can in fact satisfy all of the above criteria. </a:t>
            </a:r>
            <a:r>
              <a:rPr lang="en-GB" dirty="0"/>
              <a:t>O</a:t>
            </a:r>
            <a:r>
              <a:rPr lang="en-GB" dirty="0" smtClean="0"/>
              <a:t>pen source software training can address the low availability of inexpensive/free software and the differences between home and training software.</a:t>
            </a:r>
            <a:endParaRPr lang="en-GB" dirty="0"/>
          </a:p>
        </p:txBody>
      </p:sp>
      <p:graphicFrame>
        <p:nvGraphicFramePr>
          <p:cNvPr id="7" name="Chart 6" descr="reasonably priced or free (15 people), technology experienced trainers (13), right level of training (12), needs experienced trainers (12), accessible site (11), training environment suitable (10), similar software at home and in training (8), Inexpensive or free software (3)" title="bar chat of aspects of ICT training people with disabilities are happy with"/>
          <p:cNvGraphicFramePr>
            <a:graphicFrameLocks/>
          </p:cNvGraphicFramePr>
          <p:nvPr>
            <p:extLst>
              <p:ext uri="{D42A27DB-BD31-4B8C-83A1-F6EECF244321}">
                <p14:modId xmlns:p14="http://schemas.microsoft.com/office/powerpoint/2010/main" val="2845022947"/>
              </p:ext>
            </p:extLst>
          </p:nvPr>
        </p:nvGraphicFramePr>
        <p:xfrm>
          <a:off x="323528" y="2420888"/>
          <a:ext cx="7992888" cy="216024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6711666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
  <TotalTime>1618</TotalTime>
  <Words>662</Words>
  <Application>Microsoft Office PowerPoint</Application>
  <PresentationFormat>On-screen Show (4:3)</PresentationFormat>
  <Paragraphs>181</Paragraphs>
  <Slides>16</Slides>
  <Notes>16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Oriel</vt:lpstr>
      <vt:lpstr>ViPi - Virtual Portal for Interaction and ICT Training for People with Disabilities</vt:lpstr>
      <vt:lpstr>ViPi WorkShop - User Survey and the Findings Andy Burton, Nottingham Trent University, UK</vt:lpstr>
      <vt:lpstr>About the Survey</vt:lpstr>
      <vt:lpstr>About the Survey</vt:lpstr>
      <vt:lpstr>Findings</vt:lpstr>
      <vt:lpstr>Survey Findings</vt:lpstr>
      <vt:lpstr>Survey Findings</vt:lpstr>
      <vt:lpstr>Survey Findings</vt:lpstr>
      <vt:lpstr>Survey Findings</vt:lpstr>
      <vt:lpstr>Survey Findings</vt:lpstr>
      <vt:lpstr>Survey Findings</vt:lpstr>
      <vt:lpstr>Survey Findings</vt:lpstr>
      <vt:lpstr>Survey Findings</vt:lpstr>
      <vt:lpstr>Survey Findings</vt:lpstr>
      <vt:lpstr>Survey Findings</vt:lpstr>
      <vt:lpstr>ViPi Survey</vt:lpstr>
    </vt:vector>
  </TitlesOfParts>
  <Company>Acer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template</dc:title>
  <dc:subject>ViPi - Virtual portal for ImpaiRed Groups Interaction</dc:subject>
  <dc:creator>Karel Van Isacker</dc:creator>
  <cp:lastModifiedBy>Burton, Andy</cp:lastModifiedBy>
  <cp:revision>85</cp:revision>
  <dcterms:created xsi:type="dcterms:W3CDTF">2011-01-06T16:23:49Z</dcterms:created>
  <dcterms:modified xsi:type="dcterms:W3CDTF">2012-05-02T07:42:14Z</dcterms:modified>
</cp:coreProperties>
</file>